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Source Sans 3"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2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06086D87-B1FA-ECCA-E920-3CC6EBDBCE2A}"/>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B6B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EE3D9EF0-9EFD-3F46-9403-0340FB4168AF}"/>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6" name="Picture 5">
            <a:extLst>
              <a:ext uri="{FF2B5EF4-FFF2-40B4-BE49-F238E27FC236}">
                <a16:creationId xmlns:a16="http://schemas.microsoft.com/office/drawing/2014/main" id="{D83F862F-6883-4472-4260-817B9D42CC9F}"/>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B6B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11270C1F-15C3-F1C9-1DB3-76BB605BEBDB}"/>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75D07484-0D1B-80A1-6B1C-D10B8EDF8082}"/>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B6B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13D368EF-FE4E-03C2-16DC-54CB3BE4F496}"/>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19B73E26-A178-A72D-CB1C-A56924A3BA57}"/>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B6B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D37B1E3F-8BA4-D0E1-B8F6-2F8954628531}"/>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E1F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B00D4A85-4160-5941-2A23-DE97D0946235}"/>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B6B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BAEA6A9F-D4E0-4114-ED27-A29AE3BB0183}"/>
              </a:ext>
            </a:extLst>
          </p:cNvPr>
          <p:cNvPicPr>
            <a:picLocks noChangeAspect="1"/>
          </p:cNvPicPr>
          <p:nvPr userDrawn="1"/>
        </p:nvPicPr>
        <p:blipFill>
          <a:blip r:embed="rId5"/>
          <a:stretch>
            <a:fillRect/>
          </a:stretch>
        </p:blipFill>
        <p:spPr>
          <a:xfrm>
            <a:off x="12770635" y="6846849"/>
            <a:ext cx="1722606" cy="131417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29938-46EA-D4A6-3CB7-CFFBFAB05758}"/>
              </a:ext>
            </a:extLst>
          </p:cNvPr>
          <p:cNvPicPr>
            <a:picLocks noChangeAspect="1"/>
          </p:cNvPicPr>
          <p:nvPr userDrawn="1"/>
        </p:nvPicPr>
        <p:blipFill>
          <a:blip r:embed="rId13"/>
          <a:stretch>
            <a:fillRect/>
          </a:stretch>
        </p:blipFill>
        <p:spPr>
          <a:xfrm>
            <a:off x="13315800" y="6915429"/>
            <a:ext cx="1314600" cy="13141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843451" y="331470"/>
            <a:ext cx="8943380" cy="354449"/>
          </a:xfrm>
          <a:prstGeom prst="rect">
            <a:avLst/>
          </a:prstGeom>
          <a:noFill/>
          <a:ln/>
        </p:spPr>
        <p:txBody>
          <a:bodyPr wrap="none" lIns="0" tIns="0" rIns="0" bIns="0" rtlCol="0" anchor="t"/>
          <a:lstStyle/>
          <a:p>
            <a:pPr marL="0" indent="0" algn="ctr">
              <a:lnSpc>
                <a:spcPts val="2750"/>
              </a:lnSpc>
              <a:buNone/>
            </a:pPr>
            <a:r>
              <a:rPr lang="en-US" sz="2200" b="1" dirty="0">
                <a:solidFill>
                  <a:srgbClr val="371A2D"/>
                </a:solidFill>
                <a:latin typeface="Noto Serif HK Semi Bold" pitchFamily="34" charset="0"/>
                <a:ea typeface="Noto Serif HK Semi Bold" pitchFamily="34" charset="-122"/>
                <a:cs typeface="Noto Serif HK Semi Bold" pitchFamily="34" charset="-120"/>
              </a:rPr>
              <a:t>Nanotechnology: From Fundamentals to Futuristic Innovations</a:t>
            </a:r>
            <a:endParaRPr lang="en-US" sz="2200" b="1" dirty="0"/>
          </a:p>
        </p:txBody>
      </p:sp>
      <p:sp>
        <p:nvSpPr>
          <p:cNvPr id="3" name="Text 1"/>
          <p:cNvSpPr/>
          <p:nvPr/>
        </p:nvSpPr>
        <p:spPr>
          <a:xfrm>
            <a:off x="482203" y="927021"/>
            <a:ext cx="13665994" cy="241102"/>
          </a:xfrm>
          <a:prstGeom prst="rect">
            <a:avLst/>
          </a:prstGeom>
          <a:noFill/>
          <a:ln/>
        </p:spPr>
        <p:txBody>
          <a:bodyPr wrap="none" lIns="0" tIns="0" rIns="0" bIns="0" rtlCol="0" anchor="t"/>
          <a:lstStyle/>
          <a:p>
            <a:pPr marL="0" indent="0" algn="ctr">
              <a:lnSpc>
                <a:spcPts val="1850"/>
              </a:lnSpc>
              <a:buNone/>
            </a:pPr>
            <a:r>
              <a:rPr lang="en-US" sz="1150" dirty="0">
                <a:solidFill>
                  <a:srgbClr val="432338"/>
                </a:solidFill>
                <a:latin typeface="Source Sans 3" pitchFamily="34" charset="0"/>
                <a:ea typeface="Source Sans 3" pitchFamily="34" charset="-122"/>
                <a:cs typeface="Source Sans 3" pitchFamily="34" charset="-120"/>
              </a:rPr>
              <a:t>Manipulating Matter at the Atomic Scale</a:t>
            </a:r>
            <a:endParaRPr lang="en-US" sz="1150" dirty="0"/>
          </a:p>
        </p:txBody>
      </p:sp>
      <p:pic>
        <p:nvPicPr>
          <p:cNvPr id="4" name="Image 0" descr="preencoded.png"/>
          <p:cNvPicPr>
            <a:picLocks noChangeAspect="1"/>
          </p:cNvPicPr>
          <p:nvPr/>
        </p:nvPicPr>
        <p:blipFill>
          <a:blip r:embed="rId3"/>
          <a:stretch>
            <a:fillRect/>
          </a:stretch>
        </p:blipFill>
        <p:spPr>
          <a:xfrm>
            <a:off x="482203" y="1303734"/>
            <a:ext cx="9161978" cy="6268641"/>
          </a:xfrm>
          <a:prstGeom prst="rect">
            <a:avLst/>
          </a:prstGeom>
        </p:spPr>
      </p:pic>
      <p:sp>
        <p:nvSpPr>
          <p:cNvPr id="5" name="Text 2"/>
          <p:cNvSpPr/>
          <p:nvPr/>
        </p:nvSpPr>
        <p:spPr>
          <a:xfrm>
            <a:off x="482203" y="7707987"/>
            <a:ext cx="13665994" cy="192881"/>
          </a:xfrm>
          <a:prstGeom prst="rect">
            <a:avLst/>
          </a:prstGeom>
          <a:noFill/>
          <a:ln/>
        </p:spPr>
        <p:txBody>
          <a:bodyPr wrap="none" lIns="0" tIns="0" rIns="0" bIns="0" rtlCol="0" anchor="t"/>
          <a:lstStyle/>
          <a:p>
            <a:pPr marL="0" indent="0" algn="ctr">
              <a:lnSpc>
                <a:spcPts val="1500"/>
              </a:lnSpc>
              <a:buNone/>
            </a:pPr>
            <a:r>
              <a:rPr lang="en-US" sz="900" dirty="0">
                <a:solidFill>
                  <a:srgbClr val="432338"/>
                </a:solidFill>
                <a:latin typeface="Source Sans 3" pitchFamily="34" charset="0"/>
                <a:ea typeface="Source Sans 3" pitchFamily="34" charset="-122"/>
                <a:cs typeface="Source Sans 3" pitchFamily="34" charset="-120"/>
              </a:rPr>
              <a:t>"There’s plenty of room at the bottom." — Richard Feynman</a:t>
            </a:r>
            <a:endParaRPr lang="en-US" sz="900" dirty="0"/>
          </a:p>
        </p:txBody>
      </p:sp>
      <p:sp>
        <p:nvSpPr>
          <p:cNvPr id="6" name="TextBox 5">
            <a:extLst>
              <a:ext uri="{FF2B5EF4-FFF2-40B4-BE49-F238E27FC236}">
                <a16:creationId xmlns:a16="http://schemas.microsoft.com/office/drawing/2014/main" id="{D61E8E6F-0C5F-7F66-0C0F-9B5AC0D88645}"/>
              </a:ext>
            </a:extLst>
          </p:cNvPr>
          <p:cNvSpPr txBox="1"/>
          <p:nvPr/>
        </p:nvSpPr>
        <p:spPr>
          <a:xfrm flipH="1">
            <a:off x="9032487" y="5444191"/>
            <a:ext cx="6512311" cy="1754326"/>
          </a:xfrm>
          <a:prstGeom prst="rect">
            <a:avLst/>
          </a:prstGeom>
          <a:noFill/>
        </p:spPr>
        <p:txBody>
          <a:bodyPr wrap="square" rtlCol="0">
            <a:spAutoFit/>
          </a:bodyPr>
          <a:lstStyle/>
          <a:p>
            <a:r>
              <a:rPr lang="en-IN" b="1" dirty="0"/>
              <a:t>Presented by-</a:t>
            </a:r>
          </a:p>
          <a:p>
            <a:r>
              <a:rPr lang="en-IN" b="1" dirty="0"/>
              <a:t>                      Abhishek Prasad</a:t>
            </a:r>
          </a:p>
          <a:p>
            <a:r>
              <a:rPr lang="en-IN" b="1" dirty="0"/>
              <a:t>                      Roll No.-324406</a:t>
            </a:r>
          </a:p>
          <a:p>
            <a:r>
              <a:rPr lang="en-IN" b="1" dirty="0"/>
              <a:t>                      3</a:t>
            </a:r>
            <a:r>
              <a:rPr lang="en-IN" b="1" baseline="30000" dirty="0"/>
              <a:t>rd</a:t>
            </a:r>
            <a:r>
              <a:rPr lang="en-IN" b="1" dirty="0"/>
              <a:t> Semester , 2</a:t>
            </a:r>
            <a:r>
              <a:rPr lang="en-IN" b="1" baseline="30000" dirty="0"/>
              <a:t>nd</a:t>
            </a:r>
            <a:r>
              <a:rPr lang="en-IN" b="1" dirty="0"/>
              <a:t> Year</a:t>
            </a:r>
          </a:p>
          <a:p>
            <a:r>
              <a:rPr lang="en-IN" b="1" dirty="0"/>
              <a:t>                      Department of Computer Science</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479721" y="552926"/>
            <a:ext cx="7670959" cy="473035"/>
          </a:xfrm>
          <a:prstGeom prst="rect">
            <a:avLst/>
          </a:prstGeom>
          <a:noFill/>
          <a:ln/>
        </p:spPr>
        <p:txBody>
          <a:bodyPr wrap="none" lIns="0" tIns="0" rIns="0" bIns="0" rtlCol="0" anchor="t"/>
          <a:lstStyle/>
          <a:p>
            <a:pPr marL="0" indent="0" algn="ctr">
              <a:lnSpc>
                <a:spcPts val="3700"/>
              </a:lnSpc>
              <a:buNone/>
            </a:pPr>
            <a:r>
              <a:rPr lang="en-US" sz="2950" dirty="0">
                <a:solidFill>
                  <a:srgbClr val="371A2D"/>
                </a:solidFill>
                <a:latin typeface="Noto Serif HK Semi Bold" pitchFamily="34" charset="0"/>
                <a:ea typeface="Noto Serif HK Semi Bold" pitchFamily="34" charset="-122"/>
                <a:cs typeface="Noto Serif HK Semi Bold" pitchFamily="34" charset="-120"/>
              </a:rPr>
              <a:t>Cutting-Edge Advancements in the 2020s</a:t>
            </a:r>
            <a:endParaRPr lang="en-US" sz="2950" dirty="0"/>
          </a:p>
        </p:txBody>
      </p:sp>
      <p:pic>
        <p:nvPicPr>
          <p:cNvPr id="3" name="Image 0" descr="preencoded.png"/>
          <p:cNvPicPr>
            <a:picLocks noChangeAspect="1"/>
          </p:cNvPicPr>
          <p:nvPr/>
        </p:nvPicPr>
        <p:blipFill>
          <a:blip r:embed="rId3"/>
          <a:stretch>
            <a:fillRect/>
          </a:stretch>
        </p:blipFill>
        <p:spPr>
          <a:xfrm>
            <a:off x="804267" y="1478161"/>
            <a:ext cx="6265664" cy="6265664"/>
          </a:xfrm>
          <a:prstGeom prst="rect">
            <a:avLst/>
          </a:prstGeom>
        </p:spPr>
      </p:pic>
      <p:sp>
        <p:nvSpPr>
          <p:cNvPr id="4" name="Text 1"/>
          <p:cNvSpPr/>
          <p:nvPr/>
        </p:nvSpPr>
        <p:spPr>
          <a:xfrm>
            <a:off x="7568089" y="1432917"/>
            <a:ext cx="6265664" cy="1286828"/>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851B2"/>
                </a:solidFill>
                <a:latin typeface="Source Sans 3" pitchFamily="34" charset="0"/>
                <a:ea typeface="Source Sans 3" pitchFamily="34" charset="-122"/>
                <a:cs typeface="Source Sans 3" pitchFamily="34" charset="-120"/>
              </a:rPr>
              <a:t>AI + Nanotech:</a:t>
            </a:r>
            <a:r>
              <a:rPr lang="en-US" sz="1550" dirty="0">
                <a:solidFill>
                  <a:srgbClr val="432338"/>
                </a:solidFill>
                <a:latin typeface="Source Sans 3" pitchFamily="34" charset="0"/>
                <a:ea typeface="Source Sans 3" pitchFamily="34" charset="-122"/>
                <a:cs typeface="Source Sans 3" pitchFamily="34" charset="-120"/>
              </a:rPr>
              <a:t> Machine learning is accelerating nanomaterial discovery, allowing for the rapid identification and design of new materials with desired properties, a field pioneered by entities like Google DeepMind.</a:t>
            </a:r>
            <a:endParaRPr lang="en-US" sz="1550" dirty="0"/>
          </a:p>
        </p:txBody>
      </p:sp>
      <p:sp>
        <p:nvSpPr>
          <p:cNvPr id="5" name="Text 2"/>
          <p:cNvSpPr/>
          <p:nvPr/>
        </p:nvSpPr>
        <p:spPr>
          <a:xfrm>
            <a:off x="7568089" y="2790111"/>
            <a:ext cx="6265664" cy="965121"/>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851B2"/>
                </a:solidFill>
                <a:latin typeface="Source Sans 3" pitchFamily="34" charset="0"/>
                <a:ea typeface="Source Sans 3" pitchFamily="34" charset="-122"/>
                <a:cs typeface="Source Sans 3" pitchFamily="34" charset="-120"/>
              </a:rPr>
              <a:t>CRISPR Nanocarriers:</a:t>
            </a:r>
            <a:r>
              <a:rPr lang="en-US" sz="1550" dirty="0">
                <a:solidFill>
                  <a:srgbClr val="432338"/>
                </a:solidFill>
                <a:latin typeface="Source Sans 3" pitchFamily="34" charset="0"/>
                <a:ea typeface="Source Sans 3" pitchFamily="34" charset="-122"/>
                <a:cs typeface="Source Sans 3" pitchFamily="34" charset="-120"/>
              </a:rPr>
              <a:t> Nanoscale delivery systems are being engineered to precisely transport CRISPR gene-editing tools into specific cells, enhancing the accuracy and safety of genetic therapies.</a:t>
            </a:r>
            <a:endParaRPr lang="en-US" sz="1550" dirty="0"/>
          </a:p>
        </p:txBody>
      </p:sp>
      <p:sp>
        <p:nvSpPr>
          <p:cNvPr id="6" name="Text 3"/>
          <p:cNvSpPr/>
          <p:nvPr/>
        </p:nvSpPr>
        <p:spPr>
          <a:xfrm>
            <a:off x="7568089" y="3825597"/>
            <a:ext cx="6265664" cy="965121"/>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851B2"/>
                </a:solidFill>
                <a:latin typeface="Source Sans 3" pitchFamily="34" charset="0"/>
                <a:ea typeface="Source Sans 3" pitchFamily="34" charset="-122"/>
                <a:cs typeface="Source Sans 3" pitchFamily="34" charset="-120"/>
              </a:rPr>
              <a:t>Smart Materials:</a:t>
            </a:r>
            <a:r>
              <a:rPr lang="en-US" sz="1550" dirty="0">
                <a:solidFill>
                  <a:srgbClr val="432338"/>
                </a:solidFill>
                <a:latin typeface="Source Sans 3" pitchFamily="34" charset="0"/>
                <a:ea typeface="Source Sans 3" pitchFamily="34" charset="-122"/>
                <a:cs typeface="Source Sans 3" pitchFamily="34" charset="-120"/>
              </a:rPr>
              <a:t> Breakthroughs include self-healing polymers that can repair themselves after damage and colour-shifting nanosensors that respond dynamically to environmental changes or chemical presence.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350062" y="619125"/>
            <a:ext cx="7930158" cy="492681"/>
          </a:xfrm>
          <a:prstGeom prst="rect">
            <a:avLst/>
          </a:prstGeom>
          <a:noFill/>
          <a:ln/>
        </p:spPr>
        <p:txBody>
          <a:bodyPr wrap="none" lIns="0" tIns="0" rIns="0" bIns="0" rtlCol="0" anchor="t"/>
          <a:lstStyle/>
          <a:p>
            <a:pPr marL="0" indent="0" algn="ctr">
              <a:lnSpc>
                <a:spcPts val="3850"/>
              </a:lnSpc>
              <a:buNone/>
            </a:pPr>
            <a:r>
              <a:rPr lang="en-US" sz="3100" dirty="0">
                <a:solidFill>
                  <a:srgbClr val="371A2D"/>
                </a:solidFill>
                <a:latin typeface="Noto Serif HK Semi Bold" pitchFamily="34" charset="0"/>
                <a:ea typeface="Noto Serif HK Semi Bold" pitchFamily="34" charset="-122"/>
                <a:cs typeface="Noto Serif HK Semi Bold" pitchFamily="34" charset="-120"/>
              </a:rPr>
              <a:t>Journey into the Nanoverse: Our Agenda</a:t>
            </a:r>
            <a:endParaRPr lang="en-US" sz="3100" dirty="0"/>
          </a:p>
        </p:txBody>
      </p:sp>
      <p:sp>
        <p:nvSpPr>
          <p:cNvPr id="3" name="Shape 1"/>
          <p:cNvSpPr/>
          <p:nvPr/>
        </p:nvSpPr>
        <p:spPr>
          <a:xfrm>
            <a:off x="837724" y="1530668"/>
            <a:ext cx="4178618" cy="2040493"/>
          </a:xfrm>
          <a:prstGeom prst="roundRect">
            <a:avLst>
              <a:gd name="adj" fmla="val 4311"/>
            </a:avLst>
          </a:prstGeom>
          <a:solidFill>
            <a:srgbClr val="F9D2EB"/>
          </a:solidFill>
          <a:ln w="7620">
            <a:solidFill>
              <a:srgbClr val="DFB8D1"/>
            </a:solidFill>
            <a:prstDash val="solid"/>
          </a:ln>
        </p:spPr>
      </p:sp>
      <p:sp>
        <p:nvSpPr>
          <p:cNvPr id="4" name="Shape 2"/>
          <p:cNvSpPr/>
          <p:nvPr/>
        </p:nvSpPr>
        <p:spPr>
          <a:xfrm>
            <a:off x="1054775" y="1747718"/>
            <a:ext cx="628293" cy="628293"/>
          </a:xfrm>
          <a:prstGeom prst="roundRect">
            <a:avLst>
              <a:gd name="adj" fmla="val 14552264"/>
            </a:avLst>
          </a:prstGeom>
          <a:solidFill>
            <a:srgbClr val="E851B2"/>
          </a:solidFill>
          <a:ln/>
        </p:spPr>
      </p:sp>
      <p:pic>
        <p:nvPicPr>
          <p:cNvPr id="5" name="Image 0" descr="preencoded.png"/>
          <p:cNvPicPr>
            <a:picLocks noChangeAspect="1"/>
          </p:cNvPicPr>
          <p:nvPr/>
        </p:nvPicPr>
        <p:blipFill>
          <a:blip r:embed="rId3"/>
          <a:stretch>
            <a:fillRect/>
          </a:stretch>
        </p:blipFill>
        <p:spPr>
          <a:xfrm>
            <a:off x="1227534" y="1885117"/>
            <a:ext cx="282654" cy="353378"/>
          </a:xfrm>
          <a:prstGeom prst="rect">
            <a:avLst/>
          </a:prstGeom>
        </p:spPr>
      </p:pic>
      <p:sp>
        <p:nvSpPr>
          <p:cNvPr id="6" name="Text 3"/>
          <p:cNvSpPr/>
          <p:nvPr/>
        </p:nvSpPr>
        <p:spPr>
          <a:xfrm>
            <a:off x="1054775" y="258544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What is Nanotech?</a:t>
            </a:r>
            <a:endParaRPr lang="en-US" sz="1900" dirty="0"/>
          </a:p>
        </p:txBody>
      </p:sp>
      <p:sp>
        <p:nvSpPr>
          <p:cNvPr id="7" name="Text 4"/>
          <p:cNvSpPr/>
          <p:nvPr/>
        </p:nvSpPr>
        <p:spPr>
          <a:xfrm>
            <a:off x="1054775" y="3019068"/>
            <a:ext cx="3744516" cy="335042"/>
          </a:xfrm>
          <a:prstGeom prst="rect">
            <a:avLst/>
          </a:prstGeom>
          <a:noFill/>
          <a:ln/>
        </p:spPr>
        <p:txBody>
          <a:bodyPr wrap="non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(Core Concepts)</a:t>
            </a:r>
            <a:endParaRPr lang="en-US" sz="1600" dirty="0"/>
          </a:p>
        </p:txBody>
      </p:sp>
      <p:sp>
        <p:nvSpPr>
          <p:cNvPr id="8" name="Shape 5"/>
          <p:cNvSpPr/>
          <p:nvPr/>
        </p:nvSpPr>
        <p:spPr>
          <a:xfrm>
            <a:off x="5225772" y="1530668"/>
            <a:ext cx="4178737" cy="2040493"/>
          </a:xfrm>
          <a:prstGeom prst="roundRect">
            <a:avLst>
              <a:gd name="adj" fmla="val 4311"/>
            </a:avLst>
          </a:prstGeom>
          <a:solidFill>
            <a:srgbClr val="F9D2EB"/>
          </a:solidFill>
          <a:ln w="7620">
            <a:solidFill>
              <a:srgbClr val="DFB8D1"/>
            </a:solidFill>
            <a:prstDash val="solid"/>
          </a:ln>
        </p:spPr>
      </p:sp>
      <p:sp>
        <p:nvSpPr>
          <p:cNvPr id="9" name="Shape 6"/>
          <p:cNvSpPr/>
          <p:nvPr/>
        </p:nvSpPr>
        <p:spPr>
          <a:xfrm>
            <a:off x="5442823" y="1747718"/>
            <a:ext cx="628293" cy="628293"/>
          </a:xfrm>
          <a:prstGeom prst="roundRect">
            <a:avLst>
              <a:gd name="adj" fmla="val 14552264"/>
            </a:avLst>
          </a:prstGeom>
          <a:solidFill>
            <a:srgbClr val="E851B2"/>
          </a:solidFill>
          <a:ln/>
        </p:spPr>
      </p:sp>
      <p:pic>
        <p:nvPicPr>
          <p:cNvPr id="10" name="Image 1" descr="preencoded.png"/>
          <p:cNvPicPr>
            <a:picLocks noChangeAspect="1"/>
          </p:cNvPicPr>
          <p:nvPr/>
        </p:nvPicPr>
        <p:blipFill>
          <a:blip r:embed="rId4"/>
          <a:stretch>
            <a:fillRect/>
          </a:stretch>
        </p:blipFill>
        <p:spPr>
          <a:xfrm>
            <a:off x="5615583" y="1885117"/>
            <a:ext cx="282654" cy="353378"/>
          </a:xfrm>
          <a:prstGeom prst="rect">
            <a:avLst/>
          </a:prstGeom>
        </p:spPr>
      </p:pic>
      <p:sp>
        <p:nvSpPr>
          <p:cNvPr id="11" name="Text 7"/>
          <p:cNvSpPr/>
          <p:nvPr/>
        </p:nvSpPr>
        <p:spPr>
          <a:xfrm>
            <a:off x="5442823" y="2585442"/>
            <a:ext cx="2629495"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Historical Milestones</a:t>
            </a:r>
            <a:endParaRPr lang="en-US" sz="1900" dirty="0"/>
          </a:p>
        </p:txBody>
      </p:sp>
      <p:sp>
        <p:nvSpPr>
          <p:cNvPr id="12" name="Shape 8"/>
          <p:cNvSpPr/>
          <p:nvPr/>
        </p:nvSpPr>
        <p:spPr>
          <a:xfrm>
            <a:off x="9613940" y="1530668"/>
            <a:ext cx="4178737" cy="2040493"/>
          </a:xfrm>
          <a:prstGeom prst="roundRect">
            <a:avLst>
              <a:gd name="adj" fmla="val 4311"/>
            </a:avLst>
          </a:prstGeom>
          <a:solidFill>
            <a:srgbClr val="F9D2EB"/>
          </a:solidFill>
          <a:ln w="7620">
            <a:solidFill>
              <a:srgbClr val="DFB8D1"/>
            </a:solidFill>
            <a:prstDash val="solid"/>
          </a:ln>
        </p:spPr>
      </p:sp>
      <p:sp>
        <p:nvSpPr>
          <p:cNvPr id="13" name="Shape 9"/>
          <p:cNvSpPr/>
          <p:nvPr/>
        </p:nvSpPr>
        <p:spPr>
          <a:xfrm>
            <a:off x="9830991" y="1747718"/>
            <a:ext cx="628293" cy="628293"/>
          </a:xfrm>
          <a:prstGeom prst="roundRect">
            <a:avLst>
              <a:gd name="adj" fmla="val 14552264"/>
            </a:avLst>
          </a:prstGeom>
          <a:solidFill>
            <a:srgbClr val="E851B2"/>
          </a:solidFill>
          <a:ln/>
        </p:spPr>
      </p:sp>
      <p:pic>
        <p:nvPicPr>
          <p:cNvPr id="14" name="Image 2" descr="preencoded.png"/>
          <p:cNvPicPr>
            <a:picLocks noChangeAspect="1"/>
          </p:cNvPicPr>
          <p:nvPr/>
        </p:nvPicPr>
        <p:blipFill>
          <a:blip r:embed="rId5"/>
          <a:stretch>
            <a:fillRect/>
          </a:stretch>
        </p:blipFill>
        <p:spPr>
          <a:xfrm>
            <a:off x="10003750" y="1885117"/>
            <a:ext cx="282654" cy="353378"/>
          </a:xfrm>
          <a:prstGeom prst="rect">
            <a:avLst/>
          </a:prstGeom>
        </p:spPr>
      </p:pic>
      <p:sp>
        <p:nvSpPr>
          <p:cNvPr id="15" name="Text 10"/>
          <p:cNvSpPr/>
          <p:nvPr/>
        </p:nvSpPr>
        <p:spPr>
          <a:xfrm>
            <a:off x="9830991" y="258544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Tools &amp; Techniques</a:t>
            </a:r>
            <a:endParaRPr lang="en-US" sz="1900" dirty="0"/>
          </a:p>
        </p:txBody>
      </p:sp>
      <p:sp>
        <p:nvSpPr>
          <p:cNvPr id="16" name="Shape 11"/>
          <p:cNvSpPr/>
          <p:nvPr/>
        </p:nvSpPr>
        <p:spPr>
          <a:xfrm>
            <a:off x="837724" y="3780592"/>
            <a:ext cx="4178618" cy="2040493"/>
          </a:xfrm>
          <a:prstGeom prst="roundRect">
            <a:avLst>
              <a:gd name="adj" fmla="val 4311"/>
            </a:avLst>
          </a:prstGeom>
          <a:solidFill>
            <a:srgbClr val="F9D2EB"/>
          </a:solidFill>
          <a:ln w="7620">
            <a:solidFill>
              <a:srgbClr val="DFB8D1"/>
            </a:solidFill>
            <a:prstDash val="solid"/>
          </a:ln>
        </p:spPr>
      </p:sp>
      <p:sp>
        <p:nvSpPr>
          <p:cNvPr id="17" name="Shape 12"/>
          <p:cNvSpPr/>
          <p:nvPr/>
        </p:nvSpPr>
        <p:spPr>
          <a:xfrm>
            <a:off x="1054775" y="3997643"/>
            <a:ext cx="628293" cy="628293"/>
          </a:xfrm>
          <a:prstGeom prst="roundRect">
            <a:avLst>
              <a:gd name="adj" fmla="val 14552264"/>
            </a:avLst>
          </a:prstGeom>
          <a:solidFill>
            <a:srgbClr val="E851B2"/>
          </a:solidFill>
          <a:ln/>
        </p:spPr>
      </p:sp>
      <p:pic>
        <p:nvPicPr>
          <p:cNvPr id="18" name="Image 3" descr="preencoded.png"/>
          <p:cNvPicPr>
            <a:picLocks noChangeAspect="1"/>
          </p:cNvPicPr>
          <p:nvPr/>
        </p:nvPicPr>
        <p:blipFill>
          <a:blip r:embed="rId6"/>
          <a:stretch>
            <a:fillRect/>
          </a:stretch>
        </p:blipFill>
        <p:spPr>
          <a:xfrm>
            <a:off x="1227534" y="4135041"/>
            <a:ext cx="282654" cy="353378"/>
          </a:xfrm>
          <a:prstGeom prst="rect">
            <a:avLst/>
          </a:prstGeom>
        </p:spPr>
      </p:pic>
      <p:sp>
        <p:nvSpPr>
          <p:cNvPr id="19" name="Text 13"/>
          <p:cNvSpPr/>
          <p:nvPr/>
        </p:nvSpPr>
        <p:spPr>
          <a:xfrm>
            <a:off x="1054775" y="4835366"/>
            <a:ext cx="3335774"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Breakthrough Applications</a:t>
            </a:r>
            <a:endParaRPr lang="en-US" sz="1900" dirty="0"/>
          </a:p>
        </p:txBody>
      </p:sp>
      <p:sp>
        <p:nvSpPr>
          <p:cNvPr id="20" name="Shape 14"/>
          <p:cNvSpPr/>
          <p:nvPr/>
        </p:nvSpPr>
        <p:spPr>
          <a:xfrm>
            <a:off x="5225772" y="3780592"/>
            <a:ext cx="4178737" cy="2040493"/>
          </a:xfrm>
          <a:prstGeom prst="roundRect">
            <a:avLst>
              <a:gd name="adj" fmla="val 4311"/>
            </a:avLst>
          </a:prstGeom>
          <a:solidFill>
            <a:srgbClr val="F9D2EB"/>
          </a:solidFill>
          <a:ln w="7620">
            <a:solidFill>
              <a:srgbClr val="DFB8D1"/>
            </a:solidFill>
            <a:prstDash val="solid"/>
          </a:ln>
        </p:spPr>
      </p:sp>
      <p:sp>
        <p:nvSpPr>
          <p:cNvPr id="21" name="Shape 15"/>
          <p:cNvSpPr/>
          <p:nvPr/>
        </p:nvSpPr>
        <p:spPr>
          <a:xfrm>
            <a:off x="5442823" y="3997643"/>
            <a:ext cx="628293" cy="628293"/>
          </a:xfrm>
          <a:prstGeom prst="roundRect">
            <a:avLst>
              <a:gd name="adj" fmla="val 14552264"/>
            </a:avLst>
          </a:prstGeom>
          <a:solidFill>
            <a:srgbClr val="E851B2"/>
          </a:solidFill>
          <a:ln/>
        </p:spPr>
      </p:sp>
      <p:pic>
        <p:nvPicPr>
          <p:cNvPr id="22" name="Image 4" descr="preencoded.png"/>
          <p:cNvPicPr>
            <a:picLocks noChangeAspect="1"/>
          </p:cNvPicPr>
          <p:nvPr/>
        </p:nvPicPr>
        <p:blipFill>
          <a:blip r:embed="rId7"/>
          <a:stretch>
            <a:fillRect/>
          </a:stretch>
        </p:blipFill>
        <p:spPr>
          <a:xfrm>
            <a:off x="5615583" y="4135041"/>
            <a:ext cx="282654" cy="353378"/>
          </a:xfrm>
          <a:prstGeom prst="rect">
            <a:avLst/>
          </a:prstGeom>
        </p:spPr>
      </p:pic>
      <p:sp>
        <p:nvSpPr>
          <p:cNvPr id="23" name="Text 16"/>
          <p:cNvSpPr/>
          <p:nvPr/>
        </p:nvSpPr>
        <p:spPr>
          <a:xfrm>
            <a:off x="5442823" y="4835366"/>
            <a:ext cx="2724626"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Recent Advancements</a:t>
            </a:r>
            <a:endParaRPr lang="en-US" sz="1900" dirty="0"/>
          </a:p>
        </p:txBody>
      </p:sp>
      <p:sp>
        <p:nvSpPr>
          <p:cNvPr id="24" name="Text 17"/>
          <p:cNvSpPr/>
          <p:nvPr/>
        </p:nvSpPr>
        <p:spPr>
          <a:xfrm>
            <a:off x="5442823" y="5268992"/>
            <a:ext cx="3744635" cy="335042"/>
          </a:xfrm>
          <a:prstGeom prst="rect">
            <a:avLst/>
          </a:prstGeom>
          <a:noFill/>
          <a:ln/>
        </p:spPr>
        <p:txBody>
          <a:bodyPr wrap="non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(2020s)</a:t>
            </a:r>
            <a:endParaRPr lang="en-US" sz="1600" dirty="0"/>
          </a:p>
        </p:txBody>
      </p:sp>
      <p:sp>
        <p:nvSpPr>
          <p:cNvPr id="25" name="Shape 18"/>
          <p:cNvSpPr/>
          <p:nvPr/>
        </p:nvSpPr>
        <p:spPr>
          <a:xfrm>
            <a:off x="9613940" y="3780592"/>
            <a:ext cx="4178737" cy="2040493"/>
          </a:xfrm>
          <a:prstGeom prst="roundRect">
            <a:avLst>
              <a:gd name="adj" fmla="val 4311"/>
            </a:avLst>
          </a:prstGeom>
          <a:solidFill>
            <a:srgbClr val="F9D2EB"/>
          </a:solidFill>
          <a:ln w="7620">
            <a:solidFill>
              <a:srgbClr val="DFB8D1"/>
            </a:solidFill>
            <a:prstDash val="solid"/>
          </a:ln>
        </p:spPr>
      </p:sp>
      <p:sp>
        <p:nvSpPr>
          <p:cNvPr id="26" name="Shape 19"/>
          <p:cNvSpPr/>
          <p:nvPr/>
        </p:nvSpPr>
        <p:spPr>
          <a:xfrm>
            <a:off x="9830991" y="3997643"/>
            <a:ext cx="628293" cy="628293"/>
          </a:xfrm>
          <a:prstGeom prst="roundRect">
            <a:avLst>
              <a:gd name="adj" fmla="val 14552264"/>
            </a:avLst>
          </a:prstGeom>
          <a:solidFill>
            <a:srgbClr val="E851B2"/>
          </a:solidFill>
          <a:ln/>
        </p:spPr>
      </p:sp>
      <p:pic>
        <p:nvPicPr>
          <p:cNvPr id="27" name="Image 5" descr="preencoded.png"/>
          <p:cNvPicPr>
            <a:picLocks noChangeAspect="1"/>
          </p:cNvPicPr>
          <p:nvPr/>
        </p:nvPicPr>
        <p:blipFill>
          <a:blip r:embed="rId8"/>
          <a:stretch>
            <a:fillRect/>
          </a:stretch>
        </p:blipFill>
        <p:spPr>
          <a:xfrm>
            <a:off x="10003750" y="4135041"/>
            <a:ext cx="282654" cy="353378"/>
          </a:xfrm>
          <a:prstGeom prst="rect">
            <a:avLst/>
          </a:prstGeom>
        </p:spPr>
      </p:pic>
      <p:sp>
        <p:nvSpPr>
          <p:cNvPr id="28" name="Text 20"/>
          <p:cNvSpPr/>
          <p:nvPr/>
        </p:nvSpPr>
        <p:spPr>
          <a:xfrm>
            <a:off x="9830991" y="4835366"/>
            <a:ext cx="3355658"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Ethical &amp; Safety Challenges</a:t>
            </a:r>
            <a:endParaRPr lang="en-US" sz="1900" dirty="0"/>
          </a:p>
        </p:txBody>
      </p:sp>
      <p:sp>
        <p:nvSpPr>
          <p:cNvPr id="29" name="Shape 21"/>
          <p:cNvSpPr/>
          <p:nvPr/>
        </p:nvSpPr>
        <p:spPr>
          <a:xfrm>
            <a:off x="837724" y="6030516"/>
            <a:ext cx="12954952" cy="1579840"/>
          </a:xfrm>
          <a:prstGeom prst="roundRect">
            <a:avLst>
              <a:gd name="adj" fmla="val 5568"/>
            </a:avLst>
          </a:prstGeom>
          <a:solidFill>
            <a:srgbClr val="F9D2EB"/>
          </a:solidFill>
          <a:ln w="7620">
            <a:solidFill>
              <a:srgbClr val="DFB8D1"/>
            </a:solidFill>
            <a:prstDash val="solid"/>
          </a:ln>
        </p:spPr>
      </p:sp>
      <p:sp>
        <p:nvSpPr>
          <p:cNvPr id="30" name="Shape 22"/>
          <p:cNvSpPr/>
          <p:nvPr/>
        </p:nvSpPr>
        <p:spPr>
          <a:xfrm>
            <a:off x="1054775" y="6247567"/>
            <a:ext cx="628293" cy="628293"/>
          </a:xfrm>
          <a:prstGeom prst="roundRect">
            <a:avLst>
              <a:gd name="adj" fmla="val 14552264"/>
            </a:avLst>
          </a:prstGeom>
          <a:solidFill>
            <a:srgbClr val="E851B2"/>
          </a:solidFill>
          <a:ln/>
        </p:spPr>
      </p:sp>
      <p:pic>
        <p:nvPicPr>
          <p:cNvPr id="31" name="Image 6" descr="preencoded.png"/>
          <p:cNvPicPr>
            <a:picLocks noChangeAspect="1"/>
          </p:cNvPicPr>
          <p:nvPr/>
        </p:nvPicPr>
        <p:blipFill>
          <a:blip r:embed="rId9"/>
          <a:stretch>
            <a:fillRect/>
          </a:stretch>
        </p:blipFill>
        <p:spPr>
          <a:xfrm>
            <a:off x="1227534" y="6384965"/>
            <a:ext cx="282654" cy="353378"/>
          </a:xfrm>
          <a:prstGeom prst="rect">
            <a:avLst/>
          </a:prstGeom>
        </p:spPr>
      </p:pic>
      <p:sp>
        <p:nvSpPr>
          <p:cNvPr id="32" name="Text 23"/>
          <p:cNvSpPr/>
          <p:nvPr/>
        </p:nvSpPr>
        <p:spPr>
          <a:xfrm>
            <a:off x="1054775" y="708529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Future Horizons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837724" y="1685330"/>
            <a:ext cx="4988838" cy="492681"/>
          </a:xfrm>
          <a:prstGeom prst="rect">
            <a:avLst/>
          </a:prstGeom>
          <a:noFill/>
          <a:ln/>
        </p:spPr>
        <p:txBody>
          <a:bodyPr wrap="none" lIns="0" tIns="0" rIns="0" bIns="0" rtlCol="0" anchor="t"/>
          <a:lstStyle/>
          <a:p>
            <a:pPr marL="0" indent="0" algn="l">
              <a:lnSpc>
                <a:spcPts val="3850"/>
              </a:lnSpc>
              <a:buNone/>
            </a:pPr>
            <a:r>
              <a:rPr lang="en-US" sz="3100" dirty="0">
                <a:solidFill>
                  <a:srgbClr val="371A2D"/>
                </a:solidFill>
                <a:latin typeface="Noto Serif HK Semi Bold" pitchFamily="34" charset="0"/>
                <a:ea typeface="Noto Serif HK Semi Bold" pitchFamily="34" charset="-122"/>
                <a:cs typeface="Noto Serif HK Semi Bold" pitchFamily="34" charset="-120"/>
              </a:rPr>
              <a:t>What is Nanotechnology?</a:t>
            </a:r>
            <a:endParaRPr lang="en-US" sz="3100" dirty="0"/>
          </a:p>
        </p:txBody>
      </p:sp>
      <p:sp>
        <p:nvSpPr>
          <p:cNvPr id="4" name="Text 1"/>
          <p:cNvSpPr/>
          <p:nvPr/>
        </p:nvSpPr>
        <p:spPr>
          <a:xfrm>
            <a:off x="837724" y="2413635"/>
            <a:ext cx="7468553" cy="670084"/>
          </a:xfrm>
          <a:prstGeom prst="rect">
            <a:avLst/>
          </a:prstGeom>
          <a:noFill/>
          <a:ln/>
        </p:spPr>
        <p:txBody>
          <a:bodyPr wrap="square" lIns="0" tIns="0" rIns="0" bIns="0" rtlCol="0" anchor="t"/>
          <a:lstStyle/>
          <a:p>
            <a:pPr marL="0" indent="0" algn="l">
              <a:lnSpc>
                <a:spcPts val="2600"/>
              </a:lnSpc>
              <a:buNone/>
            </a:pPr>
            <a:r>
              <a:rPr lang="en-US" sz="1600" dirty="0">
                <a:solidFill>
                  <a:srgbClr val="E851B2"/>
                </a:solidFill>
                <a:latin typeface="Source Sans 3" pitchFamily="34" charset="0"/>
                <a:ea typeface="Source Sans 3" pitchFamily="34" charset="-122"/>
                <a:cs typeface="Source Sans 3" pitchFamily="34" charset="-120"/>
              </a:rPr>
              <a:t>Definition:</a:t>
            </a:r>
            <a:r>
              <a:rPr lang="en-US" sz="1600" dirty="0">
                <a:solidFill>
                  <a:srgbClr val="432338"/>
                </a:solidFill>
                <a:latin typeface="Source Sans 3" pitchFamily="34" charset="0"/>
                <a:ea typeface="Source Sans 3" pitchFamily="34" charset="-122"/>
                <a:cs typeface="Source Sans 3" pitchFamily="34" charset="-120"/>
              </a:rPr>
              <a:t> Engineering matter at the scale of 1 to 100 nanometers (nm). To put that into perspective, 1 nm is one billionth of a meter.</a:t>
            </a:r>
            <a:endParaRPr lang="en-US" sz="1600" dirty="0"/>
          </a:p>
        </p:txBody>
      </p:sp>
      <p:sp>
        <p:nvSpPr>
          <p:cNvPr id="5" name="Text 2"/>
          <p:cNvSpPr/>
          <p:nvPr/>
        </p:nvSpPr>
        <p:spPr>
          <a:xfrm>
            <a:off x="837724" y="3319343"/>
            <a:ext cx="7468553" cy="335042"/>
          </a:xfrm>
          <a:prstGeom prst="rect">
            <a:avLst/>
          </a:prstGeom>
          <a:noFill/>
          <a:ln/>
        </p:spPr>
        <p:txBody>
          <a:bodyPr wrap="none" lIns="0" tIns="0" rIns="0" bIns="0" rtlCol="0" anchor="t"/>
          <a:lstStyle/>
          <a:p>
            <a:pPr marL="0" indent="0" algn="l">
              <a:lnSpc>
                <a:spcPts val="2600"/>
              </a:lnSpc>
              <a:buNone/>
            </a:pPr>
            <a:r>
              <a:rPr lang="en-US" sz="1600" dirty="0">
                <a:solidFill>
                  <a:srgbClr val="E851B2"/>
                </a:solidFill>
                <a:latin typeface="Source Sans 3" pitchFamily="34" charset="0"/>
                <a:ea typeface="Source Sans 3" pitchFamily="34" charset="-122"/>
                <a:cs typeface="Source Sans 3" pitchFamily="34" charset="-120"/>
              </a:rPr>
              <a:t>Scale Analogy:</a:t>
            </a:r>
            <a:endParaRPr lang="en-US" sz="1600" dirty="0"/>
          </a:p>
        </p:txBody>
      </p:sp>
      <p:sp>
        <p:nvSpPr>
          <p:cNvPr id="6" name="Text 3"/>
          <p:cNvSpPr/>
          <p:nvPr/>
        </p:nvSpPr>
        <p:spPr>
          <a:xfrm>
            <a:off x="837724" y="3890010"/>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432338"/>
                </a:solidFill>
                <a:latin typeface="Source Sans 3" pitchFamily="34" charset="0"/>
                <a:ea typeface="Source Sans 3" pitchFamily="34" charset="-122"/>
                <a:cs typeface="Source Sans 3" pitchFamily="34" charset="-120"/>
              </a:rPr>
              <a:t>A human hair is approximately 80,000 nm wide.</a:t>
            </a:r>
            <a:endParaRPr lang="en-US" sz="1600" dirty="0"/>
          </a:p>
        </p:txBody>
      </p:sp>
      <p:sp>
        <p:nvSpPr>
          <p:cNvPr id="7" name="Text 4"/>
          <p:cNvSpPr/>
          <p:nvPr/>
        </p:nvSpPr>
        <p:spPr>
          <a:xfrm>
            <a:off x="837724" y="4298275"/>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432338"/>
                </a:solidFill>
                <a:latin typeface="Source Sans 3" pitchFamily="34" charset="0"/>
                <a:ea typeface="Source Sans 3" pitchFamily="34" charset="-122"/>
                <a:cs typeface="Source Sans 3" pitchFamily="34" charset="-120"/>
              </a:rPr>
              <a:t>A DNA strand is roughly 2.5 nm wide.</a:t>
            </a:r>
            <a:endParaRPr lang="en-US" sz="1600" dirty="0"/>
          </a:p>
        </p:txBody>
      </p:sp>
      <p:sp>
        <p:nvSpPr>
          <p:cNvPr id="8" name="Text 5"/>
          <p:cNvSpPr/>
          <p:nvPr/>
        </p:nvSpPr>
        <p:spPr>
          <a:xfrm>
            <a:off x="837724" y="4868942"/>
            <a:ext cx="7468553" cy="1675209"/>
          </a:xfrm>
          <a:prstGeom prst="rect">
            <a:avLst/>
          </a:prstGeom>
          <a:noFill/>
          <a:ln/>
        </p:spPr>
        <p:txBody>
          <a:bodyPr wrap="square" lIns="0" tIns="0" rIns="0" bIns="0" rtlCol="0" anchor="t"/>
          <a:lstStyle/>
          <a:p>
            <a:pPr marL="0" indent="0" algn="l">
              <a:lnSpc>
                <a:spcPts val="2600"/>
              </a:lnSpc>
              <a:buNone/>
            </a:pPr>
            <a:r>
              <a:rPr lang="en-US" sz="1600" dirty="0">
                <a:solidFill>
                  <a:srgbClr val="E851B2"/>
                </a:solidFill>
                <a:latin typeface="Source Sans 3" pitchFamily="34" charset="0"/>
                <a:ea typeface="Source Sans 3" pitchFamily="34" charset="-122"/>
                <a:cs typeface="Source Sans 3" pitchFamily="34" charset="-120"/>
              </a:rPr>
              <a:t>Unique Properties:</a:t>
            </a:r>
            <a:r>
              <a:rPr lang="en-US" sz="1600" dirty="0">
                <a:solidFill>
                  <a:srgbClr val="432338"/>
                </a:solidFill>
                <a:latin typeface="Source Sans 3" pitchFamily="34" charset="0"/>
                <a:ea typeface="Source Sans 3" pitchFamily="34" charset="-122"/>
                <a:cs typeface="Source Sans 3" pitchFamily="34" charset="-120"/>
              </a:rPr>
              <a:t> At this diminutive scale, materials exhibit fascinating and often unexpected behaviours due to quantum effects, leading to enhanced strength, novel optical properties, and altered chemical reactivity. For instance, gold, typically inert, can act as a catalyst at the nanoscale and melts at room temperature, while carbon can form structures harder than diamond.</a:t>
            </a:r>
            <a:endParaRPr lang="en-US" sz="1600" dirty="0"/>
          </a:p>
        </p:txBody>
      </p:sp>
      <p:pic>
        <p:nvPicPr>
          <p:cNvPr id="10" name="Picture 9">
            <a:extLst>
              <a:ext uri="{FF2B5EF4-FFF2-40B4-BE49-F238E27FC236}">
                <a16:creationId xmlns:a16="http://schemas.microsoft.com/office/drawing/2014/main" id="{79AD1B72-DED9-72DD-970C-7070E9F59DE4}"/>
              </a:ext>
            </a:extLst>
          </p:cNvPr>
          <p:cNvPicPr>
            <a:picLocks noChangeAspect="1"/>
          </p:cNvPicPr>
          <p:nvPr/>
        </p:nvPicPr>
        <p:blipFill>
          <a:blip r:embed="rId3"/>
          <a:stretch>
            <a:fillRect/>
          </a:stretch>
        </p:blipFill>
        <p:spPr>
          <a:xfrm>
            <a:off x="8306277" y="2291217"/>
            <a:ext cx="6021172" cy="40141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423642" y="1215033"/>
            <a:ext cx="7783116" cy="492681"/>
          </a:xfrm>
          <a:prstGeom prst="rect">
            <a:avLst/>
          </a:prstGeom>
          <a:noFill/>
          <a:ln/>
        </p:spPr>
        <p:txBody>
          <a:bodyPr wrap="none" lIns="0" tIns="0" rIns="0" bIns="0" rtlCol="0" anchor="t"/>
          <a:lstStyle/>
          <a:p>
            <a:pPr marL="0" indent="0" algn="ctr">
              <a:lnSpc>
                <a:spcPts val="3850"/>
              </a:lnSpc>
              <a:buNone/>
            </a:pPr>
            <a:r>
              <a:rPr lang="en-US" sz="3100" dirty="0">
                <a:solidFill>
                  <a:srgbClr val="371A2D"/>
                </a:solidFill>
                <a:latin typeface="Noto Serif HK Semi Bold" pitchFamily="34" charset="0"/>
                <a:ea typeface="Noto Serif HK Semi Bold" pitchFamily="34" charset="-122"/>
                <a:cs typeface="Noto Serif HK Semi Bold" pitchFamily="34" charset="-120"/>
              </a:rPr>
              <a:t>Historical Evolution of Nanotechnology</a:t>
            </a:r>
            <a:endParaRPr lang="en-US" sz="3100" dirty="0"/>
          </a:p>
        </p:txBody>
      </p:sp>
      <p:sp>
        <p:nvSpPr>
          <p:cNvPr id="3" name="Shape 1"/>
          <p:cNvSpPr/>
          <p:nvPr/>
        </p:nvSpPr>
        <p:spPr>
          <a:xfrm>
            <a:off x="837724" y="4403050"/>
            <a:ext cx="12954952" cy="22860"/>
          </a:xfrm>
          <a:prstGeom prst="roundRect">
            <a:avLst>
              <a:gd name="adj" fmla="val 384832"/>
            </a:avLst>
          </a:prstGeom>
          <a:solidFill>
            <a:srgbClr val="DFB8D1"/>
          </a:solidFill>
          <a:ln/>
        </p:spPr>
      </p:sp>
      <p:sp>
        <p:nvSpPr>
          <p:cNvPr id="4" name="Shape 2"/>
          <p:cNvSpPr/>
          <p:nvPr/>
        </p:nvSpPr>
        <p:spPr>
          <a:xfrm>
            <a:off x="3338632" y="3774758"/>
            <a:ext cx="22860" cy="628293"/>
          </a:xfrm>
          <a:prstGeom prst="roundRect">
            <a:avLst>
              <a:gd name="adj" fmla="val 384832"/>
            </a:avLst>
          </a:prstGeom>
          <a:solidFill>
            <a:srgbClr val="DFB8D1"/>
          </a:solidFill>
          <a:ln/>
        </p:spPr>
      </p:sp>
      <p:sp>
        <p:nvSpPr>
          <p:cNvPr id="5" name="Shape 3"/>
          <p:cNvSpPr/>
          <p:nvPr/>
        </p:nvSpPr>
        <p:spPr>
          <a:xfrm>
            <a:off x="3114437" y="4167426"/>
            <a:ext cx="471249" cy="471249"/>
          </a:xfrm>
          <a:prstGeom prst="roundRect">
            <a:avLst>
              <a:gd name="adj" fmla="val 18668"/>
            </a:avLst>
          </a:prstGeom>
          <a:solidFill>
            <a:srgbClr val="F9D2EB"/>
          </a:solidFill>
          <a:ln w="7620">
            <a:solidFill>
              <a:srgbClr val="DFB8D1"/>
            </a:solidFill>
            <a:prstDash val="solid"/>
          </a:ln>
        </p:spPr>
      </p:sp>
      <p:sp>
        <p:nvSpPr>
          <p:cNvPr id="6" name="Text 4"/>
          <p:cNvSpPr/>
          <p:nvPr/>
        </p:nvSpPr>
        <p:spPr>
          <a:xfrm>
            <a:off x="3202245" y="4218265"/>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432338"/>
                </a:solidFill>
                <a:latin typeface="Noto Serif HK Semi Bold" pitchFamily="34" charset="0"/>
                <a:ea typeface="Noto Serif HK Semi Bold" pitchFamily="34" charset="-122"/>
                <a:cs typeface="Noto Serif HK Semi Bold" pitchFamily="34" charset="-120"/>
              </a:rPr>
              <a:t>1</a:t>
            </a:r>
            <a:endParaRPr lang="en-US" sz="2300" dirty="0"/>
          </a:p>
        </p:txBody>
      </p:sp>
      <p:sp>
        <p:nvSpPr>
          <p:cNvPr id="7" name="Text 5"/>
          <p:cNvSpPr/>
          <p:nvPr/>
        </p:nvSpPr>
        <p:spPr>
          <a:xfrm>
            <a:off x="2118003" y="2126575"/>
            <a:ext cx="2464118" cy="308015"/>
          </a:xfrm>
          <a:prstGeom prst="rect">
            <a:avLst/>
          </a:prstGeom>
          <a:noFill/>
          <a:ln/>
        </p:spPr>
        <p:txBody>
          <a:bodyPr wrap="none" lIns="0" tIns="0" rIns="0" bIns="0" rtlCol="0" anchor="t"/>
          <a:lstStyle/>
          <a:p>
            <a:pPr marL="0" indent="0" algn="ctr">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1959</a:t>
            </a:r>
            <a:endParaRPr lang="en-US" sz="1900" dirty="0"/>
          </a:p>
        </p:txBody>
      </p:sp>
      <p:sp>
        <p:nvSpPr>
          <p:cNvPr id="8" name="Text 6"/>
          <p:cNvSpPr/>
          <p:nvPr/>
        </p:nvSpPr>
        <p:spPr>
          <a:xfrm>
            <a:off x="1047155" y="2560201"/>
            <a:ext cx="4605933" cy="1005126"/>
          </a:xfrm>
          <a:prstGeom prst="rect">
            <a:avLst/>
          </a:prstGeom>
          <a:noFill/>
          <a:ln/>
        </p:spPr>
        <p:txBody>
          <a:bodyPr wrap="square" lIns="0" tIns="0" rIns="0" bIns="0" rtlCol="0" anchor="t"/>
          <a:lstStyle/>
          <a:p>
            <a:pPr marL="0" indent="0" algn="ctr">
              <a:lnSpc>
                <a:spcPts val="2600"/>
              </a:lnSpc>
              <a:buNone/>
            </a:pPr>
            <a:r>
              <a:rPr lang="en-US" sz="1600" dirty="0">
                <a:solidFill>
                  <a:srgbClr val="432338"/>
                </a:solidFill>
                <a:latin typeface="Source Sans 3" pitchFamily="34" charset="0"/>
                <a:ea typeface="Source Sans 3" pitchFamily="34" charset="-122"/>
                <a:cs typeface="Source Sans 3" pitchFamily="34" charset="-120"/>
              </a:rPr>
              <a:t>Richard Feynman's visionary lecture: "There's Plenty of Room at the Bottom," laying the theoretical groundwork for manipulating individual atoms.</a:t>
            </a:r>
            <a:endParaRPr lang="en-US" sz="1600" dirty="0"/>
          </a:p>
        </p:txBody>
      </p:sp>
      <p:sp>
        <p:nvSpPr>
          <p:cNvPr id="9" name="Shape 7"/>
          <p:cNvSpPr/>
          <p:nvPr/>
        </p:nvSpPr>
        <p:spPr>
          <a:xfrm>
            <a:off x="5982057" y="4403050"/>
            <a:ext cx="22860" cy="628293"/>
          </a:xfrm>
          <a:prstGeom prst="roundRect">
            <a:avLst>
              <a:gd name="adj" fmla="val 384832"/>
            </a:avLst>
          </a:prstGeom>
          <a:solidFill>
            <a:srgbClr val="DFB8D1"/>
          </a:solidFill>
          <a:ln/>
        </p:spPr>
      </p:sp>
      <p:sp>
        <p:nvSpPr>
          <p:cNvPr id="10" name="Shape 8"/>
          <p:cNvSpPr/>
          <p:nvPr/>
        </p:nvSpPr>
        <p:spPr>
          <a:xfrm>
            <a:off x="5757863" y="4167426"/>
            <a:ext cx="471249" cy="471249"/>
          </a:xfrm>
          <a:prstGeom prst="roundRect">
            <a:avLst>
              <a:gd name="adj" fmla="val 18668"/>
            </a:avLst>
          </a:prstGeom>
          <a:solidFill>
            <a:srgbClr val="F9D2EB"/>
          </a:solidFill>
          <a:ln w="7620">
            <a:solidFill>
              <a:srgbClr val="DFB8D1"/>
            </a:solidFill>
            <a:prstDash val="solid"/>
          </a:ln>
        </p:spPr>
      </p:sp>
      <p:sp>
        <p:nvSpPr>
          <p:cNvPr id="11" name="Text 9"/>
          <p:cNvSpPr/>
          <p:nvPr/>
        </p:nvSpPr>
        <p:spPr>
          <a:xfrm>
            <a:off x="5845671" y="4218265"/>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432338"/>
                </a:solidFill>
                <a:latin typeface="Noto Serif HK Semi Bold" pitchFamily="34" charset="0"/>
                <a:ea typeface="Noto Serif HK Semi Bold" pitchFamily="34" charset="-122"/>
                <a:cs typeface="Noto Serif HK Semi Bold" pitchFamily="34" charset="-120"/>
              </a:rPr>
              <a:t>2</a:t>
            </a:r>
            <a:endParaRPr lang="en-US" sz="2300" dirty="0"/>
          </a:p>
        </p:txBody>
      </p:sp>
      <p:sp>
        <p:nvSpPr>
          <p:cNvPr id="12" name="Text 10"/>
          <p:cNvSpPr/>
          <p:nvPr/>
        </p:nvSpPr>
        <p:spPr>
          <a:xfrm>
            <a:off x="4761428" y="5240774"/>
            <a:ext cx="2464118" cy="308015"/>
          </a:xfrm>
          <a:prstGeom prst="rect">
            <a:avLst/>
          </a:prstGeom>
          <a:noFill/>
          <a:ln/>
        </p:spPr>
        <p:txBody>
          <a:bodyPr wrap="none" lIns="0" tIns="0" rIns="0" bIns="0" rtlCol="0" anchor="t"/>
          <a:lstStyle/>
          <a:p>
            <a:pPr marL="0" indent="0" algn="ctr">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1981</a:t>
            </a:r>
            <a:endParaRPr lang="en-US" sz="1900" dirty="0"/>
          </a:p>
        </p:txBody>
      </p:sp>
      <p:sp>
        <p:nvSpPr>
          <p:cNvPr id="13" name="Text 11"/>
          <p:cNvSpPr/>
          <p:nvPr/>
        </p:nvSpPr>
        <p:spPr>
          <a:xfrm>
            <a:off x="3690461" y="5674400"/>
            <a:ext cx="4606052" cy="1005126"/>
          </a:xfrm>
          <a:prstGeom prst="rect">
            <a:avLst/>
          </a:prstGeom>
          <a:noFill/>
          <a:ln/>
        </p:spPr>
        <p:txBody>
          <a:bodyPr wrap="square" lIns="0" tIns="0" rIns="0" bIns="0" rtlCol="0" anchor="t"/>
          <a:lstStyle/>
          <a:p>
            <a:pPr marL="0" indent="0" algn="ctr">
              <a:lnSpc>
                <a:spcPts val="2600"/>
              </a:lnSpc>
              <a:buNone/>
            </a:pPr>
            <a:r>
              <a:rPr lang="en-US" sz="1600" dirty="0">
                <a:solidFill>
                  <a:srgbClr val="432338"/>
                </a:solidFill>
                <a:latin typeface="Source Sans 3" pitchFamily="34" charset="0"/>
                <a:ea typeface="Source Sans 3" pitchFamily="34" charset="-122"/>
                <a:cs typeface="Source Sans 3" pitchFamily="34" charset="-120"/>
              </a:rPr>
              <a:t>Invention of the Scanning Tunneling Microscope (STM) by Gerd Binnig and Heinrich Rohrer, allowing scientists to 'see' and even move individual atoms.</a:t>
            </a:r>
            <a:endParaRPr lang="en-US" sz="1600" dirty="0"/>
          </a:p>
        </p:txBody>
      </p:sp>
      <p:sp>
        <p:nvSpPr>
          <p:cNvPr id="14" name="Shape 12"/>
          <p:cNvSpPr/>
          <p:nvPr/>
        </p:nvSpPr>
        <p:spPr>
          <a:xfrm>
            <a:off x="8625364" y="3774758"/>
            <a:ext cx="22860" cy="628293"/>
          </a:xfrm>
          <a:prstGeom prst="roundRect">
            <a:avLst>
              <a:gd name="adj" fmla="val 384832"/>
            </a:avLst>
          </a:prstGeom>
          <a:solidFill>
            <a:srgbClr val="DFB8D1"/>
          </a:solidFill>
          <a:ln/>
        </p:spPr>
      </p:sp>
      <p:sp>
        <p:nvSpPr>
          <p:cNvPr id="15" name="Shape 13"/>
          <p:cNvSpPr/>
          <p:nvPr/>
        </p:nvSpPr>
        <p:spPr>
          <a:xfrm>
            <a:off x="8401169" y="4167426"/>
            <a:ext cx="471249" cy="471249"/>
          </a:xfrm>
          <a:prstGeom prst="roundRect">
            <a:avLst>
              <a:gd name="adj" fmla="val 18668"/>
            </a:avLst>
          </a:prstGeom>
          <a:solidFill>
            <a:srgbClr val="F9D2EB"/>
          </a:solidFill>
          <a:ln w="7620">
            <a:solidFill>
              <a:srgbClr val="DFB8D1"/>
            </a:solidFill>
            <a:prstDash val="solid"/>
          </a:ln>
        </p:spPr>
      </p:sp>
      <p:sp>
        <p:nvSpPr>
          <p:cNvPr id="16" name="Text 14"/>
          <p:cNvSpPr/>
          <p:nvPr/>
        </p:nvSpPr>
        <p:spPr>
          <a:xfrm>
            <a:off x="8488978" y="4218265"/>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432338"/>
                </a:solidFill>
                <a:latin typeface="Noto Serif HK Semi Bold" pitchFamily="34" charset="0"/>
                <a:ea typeface="Noto Serif HK Semi Bold" pitchFamily="34" charset="-122"/>
                <a:cs typeface="Noto Serif HK Semi Bold" pitchFamily="34" charset="-120"/>
              </a:rPr>
              <a:t>3</a:t>
            </a:r>
            <a:endParaRPr lang="en-US" sz="2300" dirty="0"/>
          </a:p>
        </p:txBody>
      </p:sp>
      <p:sp>
        <p:nvSpPr>
          <p:cNvPr id="17" name="Text 15"/>
          <p:cNvSpPr/>
          <p:nvPr/>
        </p:nvSpPr>
        <p:spPr>
          <a:xfrm>
            <a:off x="7404735" y="2126575"/>
            <a:ext cx="2464118" cy="308015"/>
          </a:xfrm>
          <a:prstGeom prst="rect">
            <a:avLst/>
          </a:prstGeom>
          <a:noFill/>
          <a:ln/>
        </p:spPr>
        <p:txBody>
          <a:bodyPr wrap="none" lIns="0" tIns="0" rIns="0" bIns="0" rtlCol="0" anchor="t"/>
          <a:lstStyle/>
          <a:p>
            <a:pPr marL="0" indent="0" algn="ctr">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1991</a:t>
            </a:r>
            <a:endParaRPr lang="en-US" sz="1900" dirty="0"/>
          </a:p>
        </p:txBody>
      </p:sp>
      <p:sp>
        <p:nvSpPr>
          <p:cNvPr id="18" name="Text 16"/>
          <p:cNvSpPr/>
          <p:nvPr/>
        </p:nvSpPr>
        <p:spPr>
          <a:xfrm>
            <a:off x="6333768" y="2560201"/>
            <a:ext cx="4606052" cy="1005126"/>
          </a:xfrm>
          <a:prstGeom prst="rect">
            <a:avLst/>
          </a:prstGeom>
          <a:noFill/>
          <a:ln/>
        </p:spPr>
        <p:txBody>
          <a:bodyPr wrap="square" lIns="0" tIns="0" rIns="0" bIns="0" rtlCol="0" anchor="t"/>
          <a:lstStyle/>
          <a:p>
            <a:pPr marL="0" indent="0" algn="ctr">
              <a:lnSpc>
                <a:spcPts val="2600"/>
              </a:lnSpc>
              <a:buNone/>
            </a:pPr>
            <a:r>
              <a:rPr lang="en-US" sz="1600" dirty="0">
                <a:solidFill>
                  <a:srgbClr val="432338"/>
                </a:solidFill>
                <a:latin typeface="Source Sans 3" pitchFamily="34" charset="0"/>
                <a:ea typeface="Source Sans 3" pitchFamily="34" charset="-122"/>
                <a:cs typeface="Source Sans 3" pitchFamily="34" charset="-120"/>
              </a:rPr>
              <a:t>Discovery of Carbon Nanotubes (CNTs) by Sumio Iijima, opening avenues for ultra-strong and conductive materials.</a:t>
            </a:r>
            <a:endParaRPr lang="en-US" sz="1600" dirty="0"/>
          </a:p>
        </p:txBody>
      </p:sp>
      <p:sp>
        <p:nvSpPr>
          <p:cNvPr id="19" name="Shape 17"/>
          <p:cNvSpPr/>
          <p:nvPr/>
        </p:nvSpPr>
        <p:spPr>
          <a:xfrm>
            <a:off x="11268789" y="4403050"/>
            <a:ext cx="22860" cy="628293"/>
          </a:xfrm>
          <a:prstGeom prst="roundRect">
            <a:avLst>
              <a:gd name="adj" fmla="val 384832"/>
            </a:avLst>
          </a:prstGeom>
          <a:solidFill>
            <a:srgbClr val="DFB8D1"/>
          </a:solidFill>
          <a:ln/>
        </p:spPr>
      </p:sp>
      <p:sp>
        <p:nvSpPr>
          <p:cNvPr id="20" name="Shape 18"/>
          <p:cNvSpPr/>
          <p:nvPr/>
        </p:nvSpPr>
        <p:spPr>
          <a:xfrm>
            <a:off x="11044595" y="4167426"/>
            <a:ext cx="471249" cy="471249"/>
          </a:xfrm>
          <a:prstGeom prst="roundRect">
            <a:avLst>
              <a:gd name="adj" fmla="val 18668"/>
            </a:avLst>
          </a:prstGeom>
          <a:solidFill>
            <a:srgbClr val="F9D2EB"/>
          </a:solidFill>
          <a:ln w="7620">
            <a:solidFill>
              <a:srgbClr val="DFB8D1"/>
            </a:solidFill>
            <a:prstDash val="solid"/>
          </a:ln>
        </p:spPr>
      </p:sp>
      <p:sp>
        <p:nvSpPr>
          <p:cNvPr id="21" name="Text 19"/>
          <p:cNvSpPr/>
          <p:nvPr/>
        </p:nvSpPr>
        <p:spPr>
          <a:xfrm>
            <a:off x="11132403" y="4218265"/>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432338"/>
                </a:solidFill>
                <a:latin typeface="Noto Serif HK Semi Bold" pitchFamily="34" charset="0"/>
                <a:ea typeface="Noto Serif HK Semi Bold" pitchFamily="34" charset="-122"/>
                <a:cs typeface="Noto Serif HK Semi Bold" pitchFamily="34" charset="-120"/>
              </a:rPr>
              <a:t>4</a:t>
            </a:r>
            <a:endParaRPr lang="en-US" sz="2300" dirty="0"/>
          </a:p>
        </p:txBody>
      </p:sp>
      <p:sp>
        <p:nvSpPr>
          <p:cNvPr id="22" name="Text 20"/>
          <p:cNvSpPr/>
          <p:nvPr/>
        </p:nvSpPr>
        <p:spPr>
          <a:xfrm>
            <a:off x="10048161" y="5240774"/>
            <a:ext cx="2464118" cy="308015"/>
          </a:xfrm>
          <a:prstGeom prst="rect">
            <a:avLst/>
          </a:prstGeom>
          <a:noFill/>
          <a:ln/>
        </p:spPr>
        <p:txBody>
          <a:bodyPr wrap="none" lIns="0" tIns="0" rIns="0" bIns="0" rtlCol="0" anchor="t"/>
          <a:lstStyle/>
          <a:p>
            <a:pPr marL="0" indent="0" algn="ctr">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2000s</a:t>
            </a:r>
            <a:endParaRPr lang="en-US" sz="1900" dirty="0"/>
          </a:p>
        </p:txBody>
      </p:sp>
      <p:sp>
        <p:nvSpPr>
          <p:cNvPr id="23" name="Text 21"/>
          <p:cNvSpPr/>
          <p:nvPr/>
        </p:nvSpPr>
        <p:spPr>
          <a:xfrm>
            <a:off x="8977193" y="5674400"/>
            <a:ext cx="4606052" cy="1340168"/>
          </a:xfrm>
          <a:prstGeom prst="rect">
            <a:avLst/>
          </a:prstGeom>
          <a:noFill/>
          <a:ln/>
        </p:spPr>
        <p:txBody>
          <a:bodyPr wrap="square" lIns="0" tIns="0" rIns="0" bIns="0" rtlCol="0" anchor="t"/>
          <a:lstStyle/>
          <a:p>
            <a:pPr marL="0" indent="0" algn="ctr">
              <a:lnSpc>
                <a:spcPts val="2600"/>
              </a:lnSpc>
              <a:buNone/>
            </a:pPr>
            <a:r>
              <a:rPr lang="en-US" sz="1600" dirty="0">
                <a:solidFill>
                  <a:srgbClr val="432338"/>
                </a:solidFill>
                <a:latin typeface="Source Sans 3" pitchFamily="34" charset="0"/>
                <a:ea typeface="Source Sans 3" pitchFamily="34" charset="-122"/>
                <a:cs typeface="Source Sans 3" pitchFamily="34" charset="-120"/>
              </a:rPr>
              <a:t>Emergence of practical applications, including nanomedicine for targeted drug delivery and the development of quantum dots for advanced displays.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895832" y="552926"/>
            <a:ext cx="10838736" cy="473035"/>
          </a:xfrm>
          <a:prstGeom prst="rect">
            <a:avLst/>
          </a:prstGeom>
          <a:noFill/>
          <a:ln/>
        </p:spPr>
        <p:txBody>
          <a:bodyPr wrap="none" lIns="0" tIns="0" rIns="0" bIns="0" rtlCol="0" anchor="t"/>
          <a:lstStyle/>
          <a:p>
            <a:pPr marL="0" indent="0" algn="ctr">
              <a:lnSpc>
                <a:spcPts val="3700"/>
              </a:lnSpc>
              <a:buNone/>
            </a:pPr>
            <a:r>
              <a:rPr lang="en-US" sz="2950" dirty="0">
                <a:solidFill>
                  <a:srgbClr val="371A2D"/>
                </a:solidFill>
                <a:latin typeface="Noto Serif HK Semi Bold" pitchFamily="34" charset="0"/>
                <a:ea typeface="Noto Serif HK Semi Bold" pitchFamily="34" charset="-122"/>
                <a:cs typeface="Noto Serif HK Semi Bold" pitchFamily="34" charset="-120"/>
              </a:rPr>
              <a:t>Essential Tools &amp; Techniques for Nanoscale Manipulation</a:t>
            </a:r>
            <a:endParaRPr lang="en-US" sz="2950" dirty="0"/>
          </a:p>
        </p:txBody>
      </p:sp>
      <p:pic>
        <p:nvPicPr>
          <p:cNvPr id="3" name="Image 0" descr="preencoded.png"/>
          <p:cNvPicPr>
            <a:picLocks noChangeAspect="1"/>
          </p:cNvPicPr>
          <p:nvPr/>
        </p:nvPicPr>
        <p:blipFill>
          <a:blip r:embed="rId3"/>
          <a:stretch>
            <a:fillRect/>
          </a:stretch>
        </p:blipFill>
        <p:spPr>
          <a:xfrm>
            <a:off x="804267" y="1478161"/>
            <a:ext cx="6265664" cy="6265664"/>
          </a:xfrm>
          <a:prstGeom prst="rect">
            <a:avLst/>
          </a:prstGeom>
        </p:spPr>
      </p:pic>
      <p:sp>
        <p:nvSpPr>
          <p:cNvPr id="4" name="Text 1"/>
          <p:cNvSpPr/>
          <p:nvPr/>
        </p:nvSpPr>
        <p:spPr>
          <a:xfrm>
            <a:off x="7568089" y="1432917"/>
            <a:ext cx="6265664" cy="965121"/>
          </a:xfrm>
          <a:prstGeom prst="rect">
            <a:avLst/>
          </a:prstGeom>
          <a:noFill/>
          <a:ln/>
        </p:spPr>
        <p:txBody>
          <a:bodyPr wrap="square" lIns="0" tIns="0" rIns="0" bIns="0" rtlCol="0" anchor="t"/>
          <a:lstStyle/>
          <a:p>
            <a:pPr marL="0" indent="0" algn="l">
              <a:lnSpc>
                <a:spcPts val="2500"/>
              </a:lnSpc>
              <a:buNone/>
            </a:pPr>
            <a:r>
              <a:rPr lang="en-US" sz="1550" dirty="0">
                <a:solidFill>
                  <a:srgbClr val="E851B2"/>
                </a:solidFill>
                <a:latin typeface="Source Sans 3" pitchFamily="34" charset="0"/>
                <a:ea typeface="Source Sans 3" pitchFamily="34" charset="-122"/>
                <a:cs typeface="Source Sans 3" pitchFamily="34" charset="-120"/>
              </a:rPr>
              <a:t>Microscopy:</a:t>
            </a:r>
            <a:r>
              <a:rPr lang="en-US" sz="1550" dirty="0">
                <a:solidFill>
                  <a:srgbClr val="432338"/>
                </a:solidFill>
                <a:latin typeface="Source Sans 3" pitchFamily="34" charset="0"/>
                <a:ea typeface="Source Sans 3" pitchFamily="34" charset="-122"/>
                <a:cs typeface="Source Sans 3" pitchFamily="34" charset="-120"/>
              </a:rPr>
              <a:t> The eyes of the nanoworld. Instruments like the </a:t>
            </a:r>
            <a:r>
              <a:rPr lang="en-US" sz="1550" b="1" dirty="0">
                <a:solidFill>
                  <a:srgbClr val="432338"/>
                </a:solidFill>
                <a:latin typeface="Source Sans 3" pitchFamily="34" charset="0"/>
                <a:ea typeface="Source Sans 3" pitchFamily="34" charset="-122"/>
                <a:cs typeface="Source Sans 3" pitchFamily="34" charset="-120"/>
              </a:rPr>
              <a:t>Scanning Tunnelling Microscope (STM)</a:t>
            </a:r>
            <a:r>
              <a:rPr lang="en-US" sz="1550" dirty="0">
                <a:solidFill>
                  <a:srgbClr val="432338"/>
                </a:solidFill>
                <a:latin typeface="Source Sans 3" pitchFamily="34" charset="0"/>
                <a:ea typeface="Source Sans 3" pitchFamily="34" charset="-122"/>
                <a:cs typeface="Source Sans 3" pitchFamily="34" charset="-120"/>
              </a:rPr>
              <a:t> and </a:t>
            </a:r>
            <a:r>
              <a:rPr lang="en-US" sz="1550" b="1" dirty="0">
                <a:solidFill>
                  <a:srgbClr val="432338"/>
                </a:solidFill>
                <a:latin typeface="Source Sans 3" pitchFamily="34" charset="0"/>
                <a:ea typeface="Source Sans 3" pitchFamily="34" charset="-122"/>
                <a:cs typeface="Source Sans 3" pitchFamily="34" charset="-120"/>
              </a:rPr>
              <a:t>Atomic Force Microscope (AFM)</a:t>
            </a:r>
            <a:r>
              <a:rPr lang="en-US" sz="1550" dirty="0">
                <a:solidFill>
                  <a:srgbClr val="432338"/>
                </a:solidFill>
                <a:latin typeface="Source Sans 3" pitchFamily="34" charset="0"/>
                <a:ea typeface="Source Sans 3" pitchFamily="34" charset="-122"/>
                <a:cs typeface="Source Sans 3" pitchFamily="34" charset="-120"/>
              </a:rPr>
              <a:t> enable imaging and manipulation of individual atoms.</a:t>
            </a:r>
            <a:endParaRPr lang="en-US" sz="1550" dirty="0"/>
          </a:p>
        </p:txBody>
      </p:sp>
      <p:sp>
        <p:nvSpPr>
          <p:cNvPr id="5" name="Text 2"/>
          <p:cNvSpPr/>
          <p:nvPr/>
        </p:nvSpPr>
        <p:spPr>
          <a:xfrm>
            <a:off x="7568089" y="2578894"/>
            <a:ext cx="6265664" cy="321707"/>
          </a:xfrm>
          <a:prstGeom prst="rect">
            <a:avLst/>
          </a:prstGeom>
          <a:noFill/>
          <a:ln/>
        </p:spPr>
        <p:txBody>
          <a:bodyPr wrap="none" lIns="0" tIns="0" rIns="0" bIns="0" rtlCol="0" anchor="t"/>
          <a:lstStyle/>
          <a:p>
            <a:pPr marL="0" indent="0" algn="l">
              <a:lnSpc>
                <a:spcPts val="2500"/>
              </a:lnSpc>
              <a:buNone/>
            </a:pPr>
            <a:r>
              <a:rPr lang="en-US" sz="1550" dirty="0">
                <a:solidFill>
                  <a:srgbClr val="E851B2"/>
                </a:solidFill>
                <a:latin typeface="Source Sans 3" pitchFamily="34" charset="0"/>
                <a:ea typeface="Source Sans 3" pitchFamily="34" charset="-122"/>
                <a:cs typeface="Source Sans 3" pitchFamily="34" charset="-120"/>
              </a:rPr>
              <a:t>Fabrication:</a:t>
            </a:r>
            <a:endParaRPr lang="en-US" sz="1550" dirty="0"/>
          </a:p>
        </p:txBody>
      </p:sp>
      <p:sp>
        <p:nvSpPr>
          <p:cNvPr id="6" name="Text 3"/>
          <p:cNvSpPr/>
          <p:nvPr/>
        </p:nvSpPr>
        <p:spPr>
          <a:xfrm>
            <a:off x="7568089" y="3081457"/>
            <a:ext cx="6265664" cy="64341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32338"/>
                </a:solidFill>
                <a:latin typeface="Source Sans 3" pitchFamily="34" charset="0"/>
                <a:ea typeface="Source Sans 3" pitchFamily="34" charset="-122"/>
                <a:cs typeface="Source Sans 3" pitchFamily="34" charset="-120"/>
              </a:rPr>
              <a:t>Top-down:</a:t>
            </a:r>
            <a:r>
              <a:rPr lang="en-US" sz="1550" dirty="0">
                <a:solidFill>
                  <a:srgbClr val="432338"/>
                </a:solidFill>
                <a:latin typeface="Source Sans 3" pitchFamily="34" charset="0"/>
                <a:ea typeface="Source Sans 3" pitchFamily="34" charset="-122"/>
                <a:cs typeface="Source Sans 3" pitchFamily="34" charset="-120"/>
              </a:rPr>
              <a:t> Traditional methods adapted for nanoscale, like </a:t>
            </a:r>
            <a:r>
              <a:rPr lang="en-US" sz="1550" b="1" dirty="0">
                <a:solidFill>
                  <a:srgbClr val="432338"/>
                </a:solidFill>
                <a:latin typeface="Source Sans 3" pitchFamily="34" charset="0"/>
                <a:ea typeface="Source Sans 3" pitchFamily="34" charset="-122"/>
                <a:cs typeface="Source Sans 3" pitchFamily="34" charset="-120"/>
              </a:rPr>
              <a:t>lithography</a:t>
            </a:r>
            <a:r>
              <a:rPr lang="en-US" sz="1550" dirty="0">
                <a:solidFill>
                  <a:srgbClr val="432338"/>
                </a:solidFill>
                <a:latin typeface="Source Sans 3" pitchFamily="34" charset="0"/>
                <a:ea typeface="Source Sans 3" pitchFamily="34" charset="-122"/>
                <a:cs typeface="Source Sans 3" pitchFamily="34" charset="-120"/>
              </a:rPr>
              <a:t> for etching nanochips.</a:t>
            </a:r>
            <a:endParaRPr lang="en-US" sz="1550" dirty="0"/>
          </a:p>
        </p:txBody>
      </p:sp>
      <p:sp>
        <p:nvSpPr>
          <p:cNvPr id="7" name="Text 4"/>
          <p:cNvSpPr/>
          <p:nvPr/>
        </p:nvSpPr>
        <p:spPr>
          <a:xfrm>
            <a:off x="7568089" y="3795236"/>
            <a:ext cx="6265664" cy="965121"/>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32338"/>
                </a:solidFill>
                <a:latin typeface="Source Sans 3" pitchFamily="34" charset="0"/>
                <a:ea typeface="Source Sans 3" pitchFamily="34" charset="-122"/>
                <a:cs typeface="Source Sans 3" pitchFamily="34" charset="-120"/>
              </a:rPr>
              <a:t>Bottom-up:</a:t>
            </a:r>
            <a:r>
              <a:rPr lang="en-US" sz="1550" dirty="0">
                <a:solidFill>
                  <a:srgbClr val="432338"/>
                </a:solidFill>
                <a:latin typeface="Source Sans 3" pitchFamily="34" charset="0"/>
                <a:ea typeface="Source Sans 3" pitchFamily="34" charset="-122"/>
                <a:cs typeface="Source Sans 3" pitchFamily="34" charset="-120"/>
              </a:rPr>
              <a:t> Building materials atom by atom, often leveraging </a:t>
            </a:r>
            <a:r>
              <a:rPr lang="en-US" sz="1550" b="1" dirty="0">
                <a:solidFill>
                  <a:srgbClr val="432338"/>
                </a:solidFill>
                <a:latin typeface="Source Sans 3" pitchFamily="34" charset="0"/>
                <a:ea typeface="Source Sans 3" pitchFamily="34" charset="-122"/>
                <a:cs typeface="Source Sans 3" pitchFamily="34" charset="-120"/>
              </a:rPr>
              <a:t>self-assembly</a:t>
            </a:r>
            <a:r>
              <a:rPr lang="en-US" sz="1550" dirty="0">
                <a:solidFill>
                  <a:srgbClr val="432338"/>
                </a:solidFill>
                <a:latin typeface="Source Sans 3" pitchFamily="34" charset="0"/>
                <a:ea typeface="Source Sans 3" pitchFamily="34" charset="-122"/>
                <a:cs typeface="Source Sans 3" pitchFamily="34" charset="-120"/>
              </a:rPr>
              <a:t>, as seen in DNA origami, where DNA strands fold into precise shapes.</a:t>
            </a:r>
            <a:endParaRPr lang="en-US" sz="1550" dirty="0"/>
          </a:p>
        </p:txBody>
      </p:sp>
      <p:sp>
        <p:nvSpPr>
          <p:cNvPr id="8" name="Text 5"/>
          <p:cNvSpPr/>
          <p:nvPr/>
        </p:nvSpPr>
        <p:spPr>
          <a:xfrm>
            <a:off x="7568089" y="4941213"/>
            <a:ext cx="6265664" cy="965121"/>
          </a:xfrm>
          <a:prstGeom prst="rect">
            <a:avLst/>
          </a:prstGeom>
          <a:noFill/>
          <a:ln/>
        </p:spPr>
        <p:txBody>
          <a:bodyPr wrap="square" lIns="0" tIns="0" rIns="0" bIns="0" rtlCol="0" anchor="t"/>
          <a:lstStyle/>
          <a:p>
            <a:pPr marL="0" indent="0" algn="l">
              <a:lnSpc>
                <a:spcPts val="2500"/>
              </a:lnSpc>
              <a:buNone/>
            </a:pPr>
            <a:r>
              <a:rPr lang="en-US" sz="1550" dirty="0">
                <a:solidFill>
                  <a:srgbClr val="E851B2"/>
                </a:solidFill>
                <a:latin typeface="Source Sans 3" pitchFamily="34" charset="0"/>
                <a:ea typeface="Source Sans 3" pitchFamily="34" charset="-122"/>
                <a:cs typeface="Source Sans 3" pitchFamily="34" charset="-120"/>
              </a:rPr>
              <a:t>Modelling:</a:t>
            </a:r>
            <a:r>
              <a:rPr lang="en-US" sz="1550" dirty="0">
                <a:solidFill>
                  <a:srgbClr val="432338"/>
                </a:solidFill>
                <a:latin typeface="Source Sans 3" pitchFamily="34" charset="0"/>
                <a:ea typeface="Source Sans 3" pitchFamily="34" charset="-122"/>
                <a:cs typeface="Source Sans 3" pitchFamily="34" charset="-120"/>
              </a:rPr>
              <a:t> Advanced </a:t>
            </a:r>
            <a:r>
              <a:rPr lang="en-US" sz="1550" b="1" dirty="0">
                <a:solidFill>
                  <a:srgbClr val="432338"/>
                </a:solidFill>
                <a:latin typeface="Source Sans 3" pitchFamily="34" charset="0"/>
                <a:ea typeface="Source Sans 3" pitchFamily="34" charset="-122"/>
                <a:cs typeface="Source Sans 3" pitchFamily="34" charset="-120"/>
              </a:rPr>
              <a:t>computational simulations</a:t>
            </a:r>
            <a:r>
              <a:rPr lang="en-US" sz="1550" dirty="0">
                <a:solidFill>
                  <a:srgbClr val="432338"/>
                </a:solidFill>
                <a:latin typeface="Source Sans 3" pitchFamily="34" charset="0"/>
                <a:ea typeface="Source Sans 3" pitchFamily="34" charset="-122"/>
                <a:cs typeface="Source Sans 3" pitchFamily="34" charset="-120"/>
              </a:rPr>
              <a:t> and molecular dynamics help predict material behaviour and design at the atomic level before physical experimentation.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512814" y="1380530"/>
            <a:ext cx="9604772" cy="492681"/>
          </a:xfrm>
          <a:prstGeom prst="rect">
            <a:avLst/>
          </a:prstGeom>
          <a:noFill/>
          <a:ln/>
        </p:spPr>
        <p:txBody>
          <a:bodyPr wrap="none" lIns="0" tIns="0" rIns="0" bIns="0" rtlCol="0" anchor="t"/>
          <a:lstStyle/>
          <a:p>
            <a:pPr marL="0" indent="0" algn="ctr">
              <a:lnSpc>
                <a:spcPts val="3850"/>
              </a:lnSpc>
              <a:buNone/>
            </a:pPr>
            <a:r>
              <a:rPr lang="en-US" sz="3100" dirty="0">
                <a:solidFill>
                  <a:srgbClr val="371A2D"/>
                </a:solidFill>
                <a:latin typeface="Noto Serif HK Semi Bold" pitchFamily="34" charset="0"/>
                <a:ea typeface="Noto Serif HK Semi Bold" pitchFamily="34" charset="-122"/>
                <a:cs typeface="Noto Serif HK Semi Bold" pitchFamily="34" charset="-120"/>
              </a:rPr>
              <a:t>Breakthrough Applications Across Diverse Fields</a:t>
            </a:r>
            <a:endParaRPr lang="en-US" sz="3100" dirty="0"/>
          </a:p>
        </p:txBody>
      </p:sp>
      <p:sp>
        <p:nvSpPr>
          <p:cNvPr id="3" name="Shape 1"/>
          <p:cNvSpPr/>
          <p:nvPr/>
        </p:nvSpPr>
        <p:spPr>
          <a:xfrm>
            <a:off x="837724" y="2606159"/>
            <a:ext cx="6372701" cy="1859637"/>
          </a:xfrm>
          <a:prstGeom prst="roundRect">
            <a:avLst>
              <a:gd name="adj" fmla="val 5901"/>
            </a:avLst>
          </a:prstGeom>
          <a:solidFill>
            <a:srgbClr val="FFB6B3">
              <a:alpha val="95000"/>
            </a:srgbClr>
          </a:solidFill>
          <a:ln/>
        </p:spPr>
      </p:sp>
      <p:sp>
        <p:nvSpPr>
          <p:cNvPr id="4" name="Shape 2"/>
          <p:cNvSpPr/>
          <p:nvPr/>
        </p:nvSpPr>
        <p:spPr>
          <a:xfrm>
            <a:off x="837724" y="2583299"/>
            <a:ext cx="6372701" cy="91440"/>
          </a:xfrm>
          <a:prstGeom prst="roundRect">
            <a:avLst>
              <a:gd name="adj" fmla="val 96208"/>
            </a:avLst>
          </a:prstGeom>
          <a:solidFill>
            <a:srgbClr val="E851B2"/>
          </a:solidFill>
          <a:ln/>
        </p:spPr>
      </p:sp>
      <p:sp>
        <p:nvSpPr>
          <p:cNvPr id="5" name="Shape 3"/>
          <p:cNvSpPr/>
          <p:nvPr/>
        </p:nvSpPr>
        <p:spPr>
          <a:xfrm>
            <a:off x="3709928" y="2292072"/>
            <a:ext cx="628293" cy="628293"/>
          </a:xfrm>
          <a:prstGeom prst="roundRect">
            <a:avLst>
              <a:gd name="adj" fmla="val 145537"/>
            </a:avLst>
          </a:prstGeom>
          <a:solidFill>
            <a:srgbClr val="E851B2"/>
          </a:solidFill>
          <a:ln/>
        </p:spPr>
      </p:sp>
      <p:pic>
        <p:nvPicPr>
          <p:cNvPr id="6" name="Image 0" descr="preencoded.png"/>
          <p:cNvPicPr>
            <a:picLocks noChangeAspect="1"/>
          </p:cNvPicPr>
          <p:nvPr/>
        </p:nvPicPr>
        <p:blipFill>
          <a:blip r:embed="rId3"/>
          <a:stretch>
            <a:fillRect/>
          </a:stretch>
        </p:blipFill>
        <p:spPr>
          <a:xfrm>
            <a:off x="3898404" y="2449116"/>
            <a:ext cx="251341" cy="314087"/>
          </a:xfrm>
          <a:prstGeom prst="rect">
            <a:avLst/>
          </a:prstGeom>
        </p:spPr>
      </p:pic>
      <p:sp>
        <p:nvSpPr>
          <p:cNvPr id="7" name="Text 4"/>
          <p:cNvSpPr/>
          <p:nvPr/>
        </p:nvSpPr>
        <p:spPr>
          <a:xfrm>
            <a:off x="1070015" y="3129796"/>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Medicine</a:t>
            </a:r>
            <a:endParaRPr lang="en-US" sz="1900" dirty="0"/>
          </a:p>
        </p:txBody>
      </p:sp>
      <p:sp>
        <p:nvSpPr>
          <p:cNvPr id="8" name="Text 5"/>
          <p:cNvSpPr/>
          <p:nvPr/>
        </p:nvSpPr>
        <p:spPr>
          <a:xfrm>
            <a:off x="1070015" y="3563422"/>
            <a:ext cx="5908119" cy="670084"/>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Targeted drug delivery, lab-on-a-chip diagnostics, advanced imaging.</a:t>
            </a:r>
            <a:endParaRPr lang="en-US" sz="1600" dirty="0"/>
          </a:p>
        </p:txBody>
      </p:sp>
      <p:sp>
        <p:nvSpPr>
          <p:cNvPr id="9" name="Shape 6"/>
          <p:cNvSpPr/>
          <p:nvPr/>
        </p:nvSpPr>
        <p:spPr>
          <a:xfrm>
            <a:off x="7419856" y="2606159"/>
            <a:ext cx="6372820" cy="1859637"/>
          </a:xfrm>
          <a:prstGeom prst="roundRect">
            <a:avLst>
              <a:gd name="adj" fmla="val 5901"/>
            </a:avLst>
          </a:prstGeom>
          <a:solidFill>
            <a:srgbClr val="FFB6B3">
              <a:alpha val="95000"/>
            </a:srgbClr>
          </a:solidFill>
          <a:ln/>
        </p:spPr>
      </p:sp>
      <p:sp>
        <p:nvSpPr>
          <p:cNvPr id="10" name="Shape 7"/>
          <p:cNvSpPr/>
          <p:nvPr/>
        </p:nvSpPr>
        <p:spPr>
          <a:xfrm>
            <a:off x="7419856" y="2583299"/>
            <a:ext cx="6372820" cy="91440"/>
          </a:xfrm>
          <a:prstGeom prst="roundRect">
            <a:avLst>
              <a:gd name="adj" fmla="val 96208"/>
            </a:avLst>
          </a:prstGeom>
          <a:solidFill>
            <a:srgbClr val="E851B2"/>
          </a:solidFill>
          <a:ln/>
        </p:spPr>
      </p:sp>
      <p:sp>
        <p:nvSpPr>
          <p:cNvPr id="11" name="Shape 8"/>
          <p:cNvSpPr/>
          <p:nvPr/>
        </p:nvSpPr>
        <p:spPr>
          <a:xfrm>
            <a:off x="10292060" y="2292072"/>
            <a:ext cx="628293" cy="628293"/>
          </a:xfrm>
          <a:prstGeom prst="roundRect">
            <a:avLst>
              <a:gd name="adj" fmla="val 145537"/>
            </a:avLst>
          </a:prstGeom>
          <a:solidFill>
            <a:srgbClr val="E851B2"/>
          </a:solidFill>
          <a:ln/>
        </p:spPr>
      </p:sp>
      <p:pic>
        <p:nvPicPr>
          <p:cNvPr id="12" name="Image 1" descr="preencoded.png"/>
          <p:cNvPicPr>
            <a:picLocks noChangeAspect="1"/>
          </p:cNvPicPr>
          <p:nvPr/>
        </p:nvPicPr>
        <p:blipFill>
          <a:blip r:embed="rId4"/>
          <a:stretch>
            <a:fillRect/>
          </a:stretch>
        </p:blipFill>
        <p:spPr>
          <a:xfrm>
            <a:off x="10480536" y="2449116"/>
            <a:ext cx="251341" cy="314087"/>
          </a:xfrm>
          <a:prstGeom prst="rect">
            <a:avLst/>
          </a:prstGeom>
        </p:spPr>
      </p:pic>
      <p:sp>
        <p:nvSpPr>
          <p:cNvPr id="13" name="Text 9"/>
          <p:cNvSpPr/>
          <p:nvPr/>
        </p:nvSpPr>
        <p:spPr>
          <a:xfrm>
            <a:off x="7652147" y="3129796"/>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Electronics</a:t>
            </a:r>
            <a:endParaRPr lang="en-US" sz="1900" dirty="0"/>
          </a:p>
        </p:txBody>
      </p:sp>
      <p:sp>
        <p:nvSpPr>
          <p:cNvPr id="14" name="Text 10"/>
          <p:cNvSpPr/>
          <p:nvPr/>
        </p:nvSpPr>
        <p:spPr>
          <a:xfrm>
            <a:off x="7652147" y="3563422"/>
            <a:ext cx="5908238" cy="335042"/>
          </a:xfrm>
          <a:prstGeom prst="rect">
            <a:avLst/>
          </a:prstGeom>
          <a:noFill/>
          <a:ln/>
        </p:spPr>
        <p:txBody>
          <a:bodyPr wrap="non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Nano-transistors, flexible displays, high-density data storage.</a:t>
            </a:r>
            <a:endParaRPr lang="en-US" sz="1600" dirty="0"/>
          </a:p>
        </p:txBody>
      </p:sp>
      <p:sp>
        <p:nvSpPr>
          <p:cNvPr id="15" name="Shape 11"/>
          <p:cNvSpPr/>
          <p:nvPr/>
        </p:nvSpPr>
        <p:spPr>
          <a:xfrm>
            <a:off x="837724" y="4989314"/>
            <a:ext cx="6372701" cy="1859637"/>
          </a:xfrm>
          <a:prstGeom prst="roundRect">
            <a:avLst>
              <a:gd name="adj" fmla="val 5901"/>
            </a:avLst>
          </a:prstGeom>
          <a:solidFill>
            <a:srgbClr val="FFB6B3">
              <a:alpha val="95000"/>
            </a:srgbClr>
          </a:solidFill>
          <a:ln/>
        </p:spPr>
      </p:sp>
      <p:sp>
        <p:nvSpPr>
          <p:cNvPr id="16" name="Shape 12"/>
          <p:cNvSpPr/>
          <p:nvPr/>
        </p:nvSpPr>
        <p:spPr>
          <a:xfrm>
            <a:off x="837724" y="4966454"/>
            <a:ext cx="6372701" cy="91440"/>
          </a:xfrm>
          <a:prstGeom prst="roundRect">
            <a:avLst>
              <a:gd name="adj" fmla="val 96208"/>
            </a:avLst>
          </a:prstGeom>
          <a:solidFill>
            <a:srgbClr val="E851B2"/>
          </a:solidFill>
          <a:ln/>
        </p:spPr>
      </p:sp>
      <p:sp>
        <p:nvSpPr>
          <p:cNvPr id="17" name="Shape 13"/>
          <p:cNvSpPr/>
          <p:nvPr/>
        </p:nvSpPr>
        <p:spPr>
          <a:xfrm>
            <a:off x="3709928" y="4675227"/>
            <a:ext cx="628293" cy="628293"/>
          </a:xfrm>
          <a:prstGeom prst="roundRect">
            <a:avLst>
              <a:gd name="adj" fmla="val 145537"/>
            </a:avLst>
          </a:prstGeom>
          <a:solidFill>
            <a:srgbClr val="E851B2"/>
          </a:solidFill>
          <a:ln/>
        </p:spPr>
      </p:sp>
      <p:pic>
        <p:nvPicPr>
          <p:cNvPr id="18" name="Image 2" descr="preencoded.png"/>
          <p:cNvPicPr>
            <a:picLocks noChangeAspect="1"/>
          </p:cNvPicPr>
          <p:nvPr/>
        </p:nvPicPr>
        <p:blipFill>
          <a:blip r:embed="rId5"/>
          <a:stretch>
            <a:fillRect/>
          </a:stretch>
        </p:blipFill>
        <p:spPr>
          <a:xfrm>
            <a:off x="3898404" y="4832271"/>
            <a:ext cx="251341" cy="314087"/>
          </a:xfrm>
          <a:prstGeom prst="rect">
            <a:avLst/>
          </a:prstGeom>
        </p:spPr>
      </p:pic>
      <p:sp>
        <p:nvSpPr>
          <p:cNvPr id="19" name="Text 14"/>
          <p:cNvSpPr/>
          <p:nvPr/>
        </p:nvSpPr>
        <p:spPr>
          <a:xfrm>
            <a:off x="1070015" y="5512951"/>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Energy</a:t>
            </a:r>
            <a:endParaRPr lang="en-US" sz="1900" dirty="0"/>
          </a:p>
        </p:txBody>
      </p:sp>
      <p:sp>
        <p:nvSpPr>
          <p:cNvPr id="20" name="Text 15"/>
          <p:cNvSpPr/>
          <p:nvPr/>
        </p:nvSpPr>
        <p:spPr>
          <a:xfrm>
            <a:off x="1070015" y="5946577"/>
            <a:ext cx="5908119" cy="670084"/>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High-capacity batteries, efficient solar nanocells, improved fuel cells.</a:t>
            </a:r>
            <a:endParaRPr lang="en-US" sz="1600" dirty="0"/>
          </a:p>
        </p:txBody>
      </p:sp>
      <p:sp>
        <p:nvSpPr>
          <p:cNvPr id="21" name="Shape 16"/>
          <p:cNvSpPr/>
          <p:nvPr/>
        </p:nvSpPr>
        <p:spPr>
          <a:xfrm>
            <a:off x="7419856" y="4989314"/>
            <a:ext cx="6372820" cy="1859637"/>
          </a:xfrm>
          <a:prstGeom prst="roundRect">
            <a:avLst>
              <a:gd name="adj" fmla="val 5901"/>
            </a:avLst>
          </a:prstGeom>
          <a:solidFill>
            <a:srgbClr val="FFB6B3">
              <a:alpha val="95000"/>
            </a:srgbClr>
          </a:solidFill>
          <a:ln/>
        </p:spPr>
      </p:sp>
      <p:sp>
        <p:nvSpPr>
          <p:cNvPr id="22" name="Shape 17"/>
          <p:cNvSpPr/>
          <p:nvPr/>
        </p:nvSpPr>
        <p:spPr>
          <a:xfrm>
            <a:off x="7419856" y="4966454"/>
            <a:ext cx="6372820" cy="91440"/>
          </a:xfrm>
          <a:prstGeom prst="roundRect">
            <a:avLst>
              <a:gd name="adj" fmla="val 96208"/>
            </a:avLst>
          </a:prstGeom>
          <a:solidFill>
            <a:srgbClr val="E851B2"/>
          </a:solidFill>
          <a:ln/>
        </p:spPr>
      </p:sp>
      <p:sp>
        <p:nvSpPr>
          <p:cNvPr id="23" name="Shape 18"/>
          <p:cNvSpPr/>
          <p:nvPr/>
        </p:nvSpPr>
        <p:spPr>
          <a:xfrm>
            <a:off x="10292060" y="4675227"/>
            <a:ext cx="628293" cy="628293"/>
          </a:xfrm>
          <a:prstGeom prst="roundRect">
            <a:avLst>
              <a:gd name="adj" fmla="val 145537"/>
            </a:avLst>
          </a:prstGeom>
          <a:solidFill>
            <a:srgbClr val="E851B2"/>
          </a:solidFill>
          <a:ln/>
        </p:spPr>
      </p:sp>
      <p:pic>
        <p:nvPicPr>
          <p:cNvPr id="24" name="Image 3" descr="preencoded.png"/>
          <p:cNvPicPr>
            <a:picLocks noChangeAspect="1"/>
          </p:cNvPicPr>
          <p:nvPr/>
        </p:nvPicPr>
        <p:blipFill>
          <a:blip r:embed="rId6"/>
          <a:stretch>
            <a:fillRect/>
          </a:stretch>
        </p:blipFill>
        <p:spPr>
          <a:xfrm>
            <a:off x="10480536" y="4832271"/>
            <a:ext cx="251341" cy="314087"/>
          </a:xfrm>
          <a:prstGeom prst="rect">
            <a:avLst/>
          </a:prstGeom>
        </p:spPr>
      </p:pic>
      <p:sp>
        <p:nvSpPr>
          <p:cNvPr id="25" name="Text 19"/>
          <p:cNvSpPr/>
          <p:nvPr/>
        </p:nvSpPr>
        <p:spPr>
          <a:xfrm>
            <a:off x="7652147" y="5512951"/>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Environment</a:t>
            </a:r>
            <a:endParaRPr lang="en-US" sz="1900" dirty="0"/>
          </a:p>
        </p:txBody>
      </p:sp>
      <p:sp>
        <p:nvSpPr>
          <p:cNvPr id="26" name="Text 20"/>
          <p:cNvSpPr/>
          <p:nvPr/>
        </p:nvSpPr>
        <p:spPr>
          <a:xfrm>
            <a:off x="7652147" y="5946577"/>
            <a:ext cx="5908238" cy="670084"/>
          </a:xfrm>
          <a:prstGeom prst="rect">
            <a:avLst/>
          </a:prstGeom>
          <a:noFill/>
          <a:ln/>
        </p:spPr>
        <p:txBody>
          <a:bodyPr wrap="square" lIns="0" tIns="0" rIns="0" bIns="0" rtlCol="0" anchor="t"/>
          <a:lstStyle/>
          <a:p>
            <a:pPr marL="0" indent="0" algn="l">
              <a:lnSpc>
                <a:spcPts val="2600"/>
              </a:lnSpc>
              <a:buNone/>
            </a:pPr>
            <a:r>
              <a:rPr lang="en-US" sz="1600" dirty="0">
                <a:solidFill>
                  <a:srgbClr val="432338"/>
                </a:solidFill>
                <a:latin typeface="Source Sans 3" pitchFamily="34" charset="0"/>
                <a:ea typeface="Source Sans 3" pitchFamily="34" charset="-122"/>
                <a:cs typeface="Source Sans 3" pitchFamily="34" charset="-120"/>
              </a:rPr>
              <a:t>Nanofilters for water purification, pollution sensors, sustainable materials.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07275"/>
            <a:ext cx="5987415" cy="492681"/>
          </a:xfrm>
          <a:prstGeom prst="rect">
            <a:avLst/>
          </a:prstGeom>
          <a:noFill/>
          <a:ln/>
        </p:spPr>
        <p:txBody>
          <a:bodyPr wrap="none" lIns="0" tIns="0" rIns="0" bIns="0" rtlCol="0" anchor="t"/>
          <a:lstStyle/>
          <a:p>
            <a:pPr marL="0" indent="0" algn="l">
              <a:lnSpc>
                <a:spcPts val="3850"/>
              </a:lnSpc>
              <a:buNone/>
            </a:pPr>
            <a:r>
              <a:rPr lang="en-US" sz="3100" dirty="0">
                <a:solidFill>
                  <a:srgbClr val="371A2D"/>
                </a:solidFill>
                <a:latin typeface="Noto Serif HK Semi Bold" pitchFamily="34" charset="0"/>
                <a:ea typeface="Noto Serif HK Semi Bold" pitchFamily="34" charset="-122"/>
                <a:cs typeface="Noto Serif HK Semi Bold" pitchFamily="34" charset="-120"/>
              </a:rPr>
              <a:t>The Nanomedicine Revolution</a:t>
            </a:r>
            <a:endParaRPr lang="en-US" sz="3100" dirty="0"/>
          </a:p>
        </p:txBody>
      </p:sp>
      <p:sp>
        <p:nvSpPr>
          <p:cNvPr id="4" name="Text 1"/>
          <p:cNvSpPr/>
          <p:nvPr/>
        </p:nvSpPr>
        <p:spPr>
          <a:xfrm>
            <a:off x="6324124" y="2735580"/>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E851B2"/>
                </a:solidFill>
                <a:latin typeface="Source Sans 3" pitchFamily="34" charset="0"/>
                <a:ea typeface="Source Sans 3" pitchFamily="34" charset="-122"/>
                <a:cs typeface="Source Sans 3" pitchFamily="34" charset="-120"/>
              </a:rPr>
              <a:t>Targeted Drug Delivery:</a:t>
            </a:r>
            <a:r>
              <a:rPr lang="en-US" sz="1600" dirty="0">
                <a:solidFill>
                  <a:srgbClr val="432338"/>
                </a:solidFill>
                <a:latin typeface="Source Sans 3" pitchFamily="34" charset="0"/>
                <a:ea typeface="Source Sans 3" pitchFamily="34" charset="-122"/>
                <a:cs typeface="Source Sans 3" pitchFamily="34" charset="-120"/>
              </a:rPr>
              <a:t> Nanocarriers like liposomes and dendrimers can be engineered to precisely deliver therapeutic agents directly to diseased cells, such as cancer cells, significantly reducing side effects on healthy tissues. Current trials show nanoparticles reducing chemotherapy side effects by up to 60%.</a:t>
            </a:r>
            <a:endParaRPr lang="en-US" sz="1600" dirty="0"/>
          </a:p>
        </p:txBody>
      </p:sp>
      <p:sp>
        <p:nvSpPr>
          <p:cNvPr id="5" name="Text 2"/>
          <p:cNvSpPr/>
          <p:nvPr/>
        </p:nvSpPr>
        <p:spPr>
          <a:xfrm>
            <a:off x="6324124" y="4311372"/>
            <a:ext cx="7468553" cy="670084"/>
          </a:xfrm>
          <a:prstGeom prst="rect">
            <a:avLst/>
          </a:prstGeom>
          <a:noFill/>
          <a:ln/>
        </p:spPr>
        <p:txBody>
          <a:bodyPr wrap="square" lIns="0" tIns="0" rIns="0" bIns="0" rtlCol="0" anchor="t"/>
          <a:lstStyle/>
          <a:p>
            <a:pPr marL="0" indent="0" algn="l">
              <a:lnSpc>
                <a:spcPts val="2600"/>
              </a:lnSpc>
              <a:buNone/>
            </a:pPr>
            <a:r>
              <a:rPr lang="en-US" sz="1600" dirty="0">
                <a:solidFill>
                  <a:srgbClr val="E851B2"/>
                </a:solidFill>
                <a:latin typeface="Source Sans 3" pitchFamily="34" charset="0"/>
                <a:ea typeface="Source Sans 3" pitchFamily="34" charset="-122"/>
                <a:cs typeface="Source Sans 3" pitchFamily="34" charset="-120"/>
              </a:rPr>
              <a:t>Advanced Diagnostics:</a:t>
            </a:r>
            <a:r>
              <a:rPr lang="en-US" sz="1600" dirty="0">
                <a:solidFill>
                  <a:srgbClr val="432338"/>
                </a:solidFill>
                <a:latin typeface="Source Sans 3" pitchFamily="34" charset="0"/>
                <a:ea typeface="Source Sans 3" pitchFamily="34" charset="-122"/>
                <a:cs typeface="Source Sans 3" pitchFamily="34" charset="-120"/>
              </a:rPr>
              <a:t> Gold nanoparticles are being developed for highly sensitive and rapid disease detection at early stages, offering quick and accurate diagnoses.</a:t>
            </a:r>
            <a:endParaRPr lang="en-US" sz="1600" dirty="0"/>
          </a:p>
        </p:txBody>
      </p:sp>
      <p:sp>
        <p:nvSpPr>
          <p:cNvPr id="6" name="Text 3"/>
          <p:cNvSpPr/>
          <p:nvPr/>
        </p:nvSpPr>
        <p:spPr>
          <a:xfrm>
            <a:off x="6324124" y="5217081"/>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E851B2"/>
                </a:solidFill>
                <a:latin typeface="Source Sans 3" pitchFamily="34" charset="0"/>
                <a:ea typeface="Source Sans 3" pitchFamily="34" charset="-122"/>
                <a:cs typeface="Source Sans 3" pitchFamily="34" charset="-120"/>
              </a:rPr>
              <a:t>Precision Surgery:</a:t>
            </a:r>
            <a:r>
              <a:rPr lang="en-US" sz="1600" dirty="0">
                <a:solidFill>
                  <a:srgbClr val="432338"/>
                </a:solidFill>
                <a:latin typeface="Source Sans 3" pitchFamily="34" charset="0"/>
                <a:ea typeface="Source Sans 3" pitchFamily="34" charset="-122"/>
                <a:cs typeface="Source Sans 3" pitchFamily="34" charset="-120"/>
              </a:rPr>
              <a:t> Though still largely experimental, the concept of nanobots performing intricate tissue repair and microsurgery holds immense promise for the future of non-invasive procedures.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93413"/>
            <a:ext cx="7468553" cy="985361"/>
          </a:xfrm>
          <a:prstGeom prst="rect">
            <a:avLst/>
          </a:prstGeom>
          <a:noFill/>
          <a:ln/>
        </p:spPr>
        <p:txBody>
          <a:bodyPr wrap="square" lIns="0" tIns="0" rIns="0" bIns="0" rtlCol="0" anchor="t"/>
          <a:lstStyle/>
          <a:p>
            <a:pPr marL="0" indent="0" algn="l">
              <a:lnSpc>
                <a:spcPts val="3850"/>
              </a:lnSpc>
              <a:buNone/>
            </a:pPr>
            <a:r>
              <a:rPr lang="en-US" sz="3100" dirty="0">
                <a:solidFill>
                  <a:srgbClr val="371A2D"/>
                </a:solidFill>
                <a:latin typeface="Noto Serif HK Semi Bold" pitchFamily="34" charset="0"/>
                <a:ea typeface="Noto Serif HK Semi Bold" pitchFamily="34" charset="-122"/>
                <a:cs typeface="Noto Serif HK Semi Bold" pitchFamily="34" charset="-120"/>
              </a:rPr>
              <a:t>Nano-Electronics &amp; Computing: Beyond Moore's Law</a:t>
            </a:r>
            <a:endParaRPr lang="en-US" sz="3100" dirty="0"/>
          </a:p>
        </p:txBody>
      </p:sp>
      <p:sp>
        <p:nvSpPr>
          <p:cNvPr id="4" name="Text 1"/>
          <p:cNvSpPr/>
          <p:nvPr/>
        </p:nvSpPr>
        <p:spPr>
          <a:xfrm>
            <a:off x="837724" y="2814399"/>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E851B2"/>
                </a:solidFill>
                <a:latin typeface="Source Sans 3" pitchFamily="34" charset="0"/>
                <a:ea typeface="Source Sans 3" pitchFamily="34" charset="-122"/>
                <a:cs typeface="Source Sans 3" pitchFamily="34" charset="-120"/>
              </a:rPr>
              <a:t>Moore's Law Extended:</a:t>
            </a:r>
            <a:r>
              <a:rPr lang="en-US" sz="1600" dirty="0">
                <a:solidFill>
                  <a:srgbClr val="432338"/>
                </a:solidFill>
                <a:latin typeface="Source Sans 3" pitchFamily="34" charset="0"/>
                <a:ea typeface="Source Sans 3" pitchFamily="34" charset="-122"/>
                <a:cs typeface="Source Sans 3" pitchFamily="34" charset="-120"/>
              </a:rPr>
              <a:t> Nanotechnology continues to push the boundaries of miniaturisation in electronics. IBM’s 2nm chip, announced in 2021, demonstrates the ongoing ability to pack more transistors into smaller spaces, extending the lifespan of semiconductor advancements.</a:t>
            </a:r>
            <a:endParaRPr lang="en-US" sz="1600" dirty="0"/>
          </a:p>
        </p:txBody>
      </p:sp>
      <p:sp>
        <p:nvSpPr>
          <p:cNvPr id="5" name="Text 2"/>
          <p:cNvSpPr/>
          <p:nvPr/>
        </p:nvSpPr>
        <p:spPr>
          <a:xfrm>
            <a:off x="837724" y="4390192"/>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E851B2"/>
                </a:solidFill>
                <a:latin typeface="Source Sans 3" pitchFamily="34" charset="0"/>
                <a:ea typeface="Source Sans 3" pitchFamily="34" charset="-122"/>
                <a:cs typeface="Source Sans 3" pitchFamily="34" charset="-120"/>
              </a:rPr>
              <a:t>Quantum Computing:</a:t>
            </a:r>
            <a:r>
              <a:rPr lang="en-US" sz="1600" dirty="0">
                <a:solidFill>
                  <a:srgbClr val="432338"/>
                </a:solidFill>
                <a:latin typeface="Source Sans 3" pitchFamily="34" charset="0"/>
                <a:ea typeface="Source Sans 3" pitchFamily="34" charset="-122"/>
                <a:cs typeface="Source Sans 3" pitchFamily="34" charset="-120"/>
              </a:rPr>
              <a:t> The fundamental building blocks of quantum computers, qubits, are increasingly being realised using quantum dots and other nanoscale structures, paving the way for unprecedented computational power.</a:t>
            </a:r>
            <a:endParaRPr lang="en-US" sz="1600" dirty="0"/>
          </a:p>
        </p:txBody>
      </p:sp>
      <p:sp>
        <p:nvSpPr>
          <p:cNvPr id="6" name="Text 3"/>
          <p:cNvSpPr/>
          <p:nvPr/>
        </p:nvSpPr>
        <p:spPr>
          <a:xfrm>
            <a:off x="837724" y="5630942"/>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E851B2"/>
                </a:solidFill>
                <a:latin typeface="Source Sans 3" pitchFamily="34" charset="0"/>
                <a:ea typeface="Source Sans 3" pitchFamily="34" charset="-122"/>
                <a:cs typeface="Source Sans 3" pitchFamily="34" charset="-120"/>
              </a:rPr>
              <a:t>Flexible Tech:</a:t>
            </a:r>
            <a:r>
              <a:rPr lang="en-US" sz="1600" dirty="0">
                <a:solidFill>
                  <a:srgbClr val="432338"/>
                </a:solidFill>
                <a:latin typeface="Source Sans 3" pitchFamily="34" charset="0"/>
                <a:ea typeface="Source Sans 3" pitchFamily="34" charset="-122"/>
                <a:cs typeface="Source Sans 3" pitchFamily="34" charset="-120"/>
              </a:rPr>
              <a:t> Materials like graphene, a single layer of carbon atoms, are enabling the development of transparent, conductive, and flexible electronics for next-generation wearables and foldable devices.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169563" y="552926"/>
            <a:ext cx="8291155" cy="473035"/>
          </a:xfrm>
          <a:prstGeom prst="rect">
            <a:avLst/>
          </a:prstGeom>
          <a:noFill/>
          <a:ln/>
        </p:spPr>
        <p:txBody>
          <a:bodyPr wrap="none" lIns="0" tIns="0" rIns="0" bIns="0" rtlCol="0" anchor="t"/>
          <a:lstStyle/>
          <a:p>
            <a:pPr marL="0" indent="0" algn="ctr">
              <a:lnSpc>
                <a:spcPts val="3700"/>
              </a:lnSpc>
              <a:buNone/>
            </a:pPr>
            <a:r>
              <a:rPr lang="en-US" sz="2950" dirty="0">
                <a:solidFill>
                  <a:srgbClr val="371A2D"/>
                </a:solidFill>
                <a:latin typeface="Noto Serif HK Semi Bold" pitchFamily="34" charset="0"/>
                <a:ea typeface="Noto Serif HK Semi Bold" pitchFamily="34" charset="-122"/>
                <a:cs typeface="Noto Serif HK Semi Bold" pitchFamily="34" charset="-120"/>
              </a:rPr>
              <a:t>Nanotechnology for Energy &amp; Sustainability</a:t>
            </a:r>
            <a:endParaRPr lang="en-US" sz="2950" dirty="0"/>
          </a:p>
        </p:txBody>
      </p:sp>
      <p:sp>
        <p:nvSpPr>
          <p:cNvPr id="3" name="Text 1"/>
          <p:cNvSpPr/>
          <p:nvPr/>
        </p:nvSpPr>
        <p:spPr>
          <a:xfrm>
            <a:off x="804267" y="1432917"/>
            <a:ext cx="6265664" cy="1286828"/>
          </a:xfrm>
          <a:prstGeom prst="rect">
            <a:avLst/>
          </a:prstGeom>
          <a:noFill/>
          <a:ln/>
        </p:spPr>
        <p:txBody>
          <a:bodyPr wrap="square" lIns="0" tIns="0" rIns="0" bIns="0" rtlCol="0" anchor="t"/>
          <a:lstStyle/>
          <a:p>
            <a:pPr marL="0" indent="0" algn="l">
              <a:lnSpc>
                <a:spcPts val="2500"/>
              </a:lnSpc>
              <a:buNone/>
            </a:pPr>
            <a:r>
              <a:rPr lang="en-US" sz="1550" dirty="0">
                <a:solidFill>
                  <a:srgbClr val="E851B2"/>
                </a:solidFill>
                <a:latin typeface="Source Sans 3" pitchFamily="34" charset="0"/>
                <a:ea typeface="Source Sans 3" pitchFamily="34" charset="-122"/>
                <a:cs typeface="Source Sans 3" pitchFamily="34" charset="-120"/>
              </a:rPr>
              <a:t>Revolutionary Batteries:</a:t>
            </a:r>
            <a:r>
              <a:rPr lang="en-US" sz="1550" dirty="0">
                <a:solidFill>
                  <a:srgbClr val="432338"/>
                </a:solidFill>
                <a:latin typeface="Source Sans 3" pitchFamily="34" charset="0"/>
                <a:ea typeface="Source Sans 3" pitchFamily="34" charset="-122"/>
                <a:cs typeface="Source Sans 3" pitchFamily="34" charset="-120"/>
              </a:rPr>
              <a:t> Silicon nanowires are being developed to replace traditional graphite anodes, promising batteries with up to 10 times longer life and faster charging, as seen with innovations from companies like Sila Nanotech.</a:t>
            </a:r>
            <a:endParaRPr lang="en-US" sz="1550" dirty="0"/>
          </a:p>
        </p:txBody>
      </p:sp>
      <p:sp>
        <p:nvSpPr>
          <p:cNvPr id="4" name="Text 2"/>
          <p:cNvSpPr/>
          <p:nvPr/>
        </p:nvSpPr>
        <p:spPr>
          <a:xfrm>
            <a:off x="804267" y="2900601"/>
            <a:ext cx="6265664" cy="965121"/>
          </a:xfrm>
          <a:prstGeom prst="rect">
            <a:avLst/>
          </a:prstGeom>
          <a:noFill/>
          <a:ln/>
        </p:spPr>
        <p:txBody>
          <a:bodyPr wrap="square" lIns="0" tIns="0" rIns="0" bIns="0" rtlCol="0" anchor="t"/>
          <a:lstStyle/>
          <a:p>
            <a:pPr marL="0" indent="0" algn="l">
              <a:lnSpc>
                <a:spcPts val="2500"/>
              </a:lnSpc>
              <a:buNone/>
            </a:pPr>
            <a:r>
              <a:rPr lang="en-US" sz="1550" dirty="0">
                <a:solidFill>
                  <a:srgbClr val="E851B2"/>
                </a:solidFill>
                <a:latin typeface="Source Sans 3" pitchFamily="34" charset="0"/>
                <a:ea typeface="Source Sans 3" pitchFamily="34" charset="-122"/>
                <a:cs typeface="Source Sans 3" pitchFamily="34" charset="-120"/>
              </a:rPr>
              <a:t>Enhanced Solar:</a:t>
            </a:r>
            <a:r>
              <a:rPr lang="en-US" sz="1550" dirty="0">
                <a:solidFill>
                  <a:srgbClr val="432338"/>
                </a:solidFill>
                <a:latin typeface="Source Sans 3" pitchFamily="34" charset="0"/>
                <a:ea typeface="Source Sans 3" pitchFamily="34" charset="-122"/>
                <a:cs typeface="Source Sans 3" pitchFamily="34" charset="-120"/>
              </a:rPr>
              <a:t> Perovskite nanocrystals are dramatically improving solar cell efficiency, with prototypes exceeding 30%, making solar energy more competitive and accessible.</a:t>
            </a:r>
            <a:endParaRPr lang="en-US" sz="1550" dirty="0"/>
          </a:p>
        </p:txBody>
      </p:sp>
      <p:sp>
        <p:nvSpPr>
          <p:cNvPr id="5" name="Text 3"/>
          <p:cNvSpPr/>
          <p:nvPr/>
        </p:nvSpPr>
        <p:spPr>
          <a:xfrm>
            <a:off x="804267" y="4046577"/>
            <a:ext cx="6265664" cy="965121"/>
          </a:xfrm>
          <a:prstGeom prst="rect">
            <a:avLst/>
          </a:prstGeom>
          <a:noFill/>
          <a:ln/>
        </p:spPr>
        <p:txBody>
          <a:bodyPr wrap="square" lIns="0" tIns="0" rIns="0" bIns="0" rtlCol="0" anchor="t"/>
          <a:lstStyle/>
          <a:p>
            <a:pPr marL="0" indent="0" algn="l">
              <a:lnSpc>
                <a:spcPts val="2500"/>
              </a:lnSpc>
              <a:buNone/>
            </a:pPr>
            <a:r>
              <a:rPr lang="en-US" sz="1550" dirty="0">
                <a:solidFill>
                  <a:srgbClr val="E851B2"/>
                </a:solidFill>
                <a:latin typeface="Source Sans 3" pitchFamily="34" charset="0"/>
                <a:ea typeface="Source Sans 3" pitchFamily="34" charset="-122"/>
                <a:cs typeface="Source Sans 3" pitchFamily="34" charset="-120"/>
              </a:rPr>
              <a:t>Green Hydrogen Production:</a:t>
            </a:r>
            <a:r>
              <a:rPr lang="en-US" sz="1550" dirty="0">
                <a:solidFill>
                  <a:srgbClr val="432338"/>
                </a:solidFill>
                <a:latin typeface="Source Sans 3" pitchFamily="34" charset="0"/>
                <a:ea typeface="Source Sans 3" pitchFamily="34" charset="-122"/>
                <a:cs typeface="Source Sans 3" pitchFamily="34" charset="-120"/>
              </a:rPr>
              <a:t> Nanocatalysts are crucial for developing more efficient and cost-effective methods for producing green hydrogen, a key clean fuel for a sustainable future.</a:t>
            </a:r>
            <a:endParaRPr lang="en-US" sz="1550" dirty="0"/>
          </a:p>
        </p:txBody>
      </p:sp>
      <p:sp>
        <p:nvSpPr>
          <p:cNvPr id="7" name="AutoShape 2" descr="Nanocrystal Solar Cells - Assignment Point">
            <a:extLst>
              <a:ext uri="{FF2B5EF4-FFF2-40B4-BE49-F238E27FC236}">
                <a16:creationId xmlns:a16="http://schemas.microsoft.com/office/drawing/2014/main" id="{147443C2-BA36-77B1-7A48-7544549FB8AA}"/>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D4527C2B-77BA-4B4B-AE21-7374DABD726F}"/>
              </a:ext>
            </a:extLst>
          </p:cNvPr>
          <p:cNvPicPr>
            <a:picLocks noChangeAspect="1"/>
          </p:cNvPicPr>
          <p:nvPr/>
        </p:nvPicPr>
        <p:blipFill>
          <a:blip r:embed="rId3"/>
          <a:stretch>
            <a:fillRect/>
          </a:stretch>
        </p:blipFill>
        <p:spPr>
          <a:xfrm>
            <a:off x="7162800" y="2045871"/>
            <a:ext cx="7178536" cy="40014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871</Words>
  <Application>Microsoft Office PowerPoint</Application>
  <PresentationFormat>Custom</PresentationFormat>
  <Paragraphs>78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Noto Serif HK Semi Bold</vt:lpstr>
      <vt:lpstr>Source Sans 3</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Mayur Vishwakarma</dc:creator>
  <cp:lastModifiedBy>Mayur Vishwakarma</cp:lastModifiedBy>
  <cp:revision>2</cp:revision>
  <cp:lastPrinted>2025-08-12T17:57:14Z</cp:lastPrinted>
  <dcterms:created xsi:type="dcterms:W3CDTF">2025-08-12T03:40:09Z</dcterms:created>
  <dcterms:modified xsi:type="dcterms:W3CDTF">2025-08-12T17:58:00Z</dcterms:modified>
</cp:coreProperties>
</file>